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257" r:id="rId3"/>
    <p:sldId id="388" r:id="rId4"/>
    <p:sldId id="258" r:id="rId5"/>
    <p:sldId id="259" r:id="rId6"/>
    <p:sldId id="260" r:id="rId7"/>
    <p:sldId id="261" r:id="rId8"/>
    <p:sldId id="262" r:id="rId9"/>
    <p:sldId id="395" r:id="rId10"/>
    <p:sldId id="392" r:id="rId11"/>
    <p:sldId id="393" r:id="rId12"/>
    <p:sldId id="266" r:id="rId13"/>
    <p:sldId id="394" r:id="rId14"/>
    <p:sldId id="265" r:id="rId15"/>
    <p:sldId id="267" r:id="rId16"/>
    <p:sldId id="390" r:id="rId17"/>
    <p:sldId id="268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91" r:id="rId45"/>
    <p:sldId id="307" r:id="rId46"/>
    <p:sldId id="308" r:id="rId47"/>
    <p:sldId id="309" r:id="rId48"/>
    <p:sldId id="310" r:id="rId49"/>
    <p:sldId id="311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87" r:id="rId104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07"/>
    </p:embeddedFont>
    <p:embeddedFont>
      <p:font typeface="Calibri" panose="020F0502020204030204" pitchFamily="34" charset="0"/>
      <p:regular r:id="rId108"/>
      <p:bold r:id="rId109"/>
      <p:italic r:id="rId110"/>
      <p:boldItalic r:id="rId111"/>
    </p:embeddedFont>
    <p:embeddedFont>
      <p:font typeface="Calibri Light" panose="020F0302020204030204" pitchFamily="34" charset="0"/>
      <p:regular r:id="rId112"/>
      <p:italic r:id="rId113"/>
    </p:embeddedFont>
    <p:embeddedFont>
      <p:font typeface="Corbel" panose="020B0503020204020204" pitchFamily="34" charset="0"/>
      <p:regular r:id="rId114"/>
      <p:bold r:id="rId115"/>
      <p:italic r:id="rId116"/>
      <p:boldItalic r:id="rId117"/>
    </p:embeddedFont>
    <p:embeddedFont>
      <p:font typeface="Open Sans" panose="020B0606030504020204" pitchFamily="34" charset="0"/>
      <p:regular r:id="rId118"/>
      <p:bold r:id="rId119"/>
      <p:italic r:id="rId120"/>
      <p:boldItalic r:id="rId121"/>
    </p:embeddedFont>
    <p:embeddedFont>
      <p:font typeface="Proxima Nova" panose="020B0604020202020204" charset="0"/>
      <p:regular r:id="rId122"/>
      <p:bold r:id="rId123"/>
      <p:italic r:id="rId124"/>
      <p:boldItalic r:id="rId125"/>
    </p:embeddedFont>
    <p:embeddedFont>
      <p:font typeface="Tahoma" panose="020B0604030504040204" pitchFamily="34" charset="0"/>
      <p:regular r:id="rId126"/>
      <p:bold r:id="rId1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" id="{E4C927FF-9AA7-4989-8BD6-83E04711D340}">
          <p14:sldIdLst>
            <p14:sldId id="256"/>
            <p14:sldId id="257"/>
            <p14:sldId id="388"/>
            <p14:sldId id="258"/>
            <p14:sldId id="259"/>
            <p14:sldId id="260"/>
            <p14:sldId id="261"/>
            <p14:sldId id="262"/>
            <p14:sldId id="395"/>
            <p14:sldId id="392"/>
            <p14:sldId id="393"/>
            <p14:sldId id="266"/>
            <p14:sldId id="394"/>
            <p14:sldId id="265"/>
          </p14:sldIdLst>
        </p14:section>
        <p14:section name="Suspension" id="{0C4F9668-881C-44B8-BF36-FD7233A320E9}">
          <p14:sldIdLst>
            <p14:sldId id="267"/>
            <p14:sldId id="390"/>
            <p14:sldId id="268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91"/>
          </p14:sldIdLst>
        </p14:section>
        <p14:section name="Chassis" id="{178BA139-B58D-41BB-B090-63DF5120B31C}">
          <p14:sldIdLst>
            <p14:sldId id="307"/>
            <p14:sldId id="308"/>
            <p14:sldId id="309"/>
            <p14:sldId id="310"/>
            <p14:sldId id="311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Electrical" id="{C8C1FFBB-F216-433D-BD00-A4EA88CEE999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0AE84F-5076-453B-8061-31B2A411B29C}">
  <a:tblStyle styleId="{930AE84F-5076-453B-8061-31B2A411B29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AFDBAF7-3599-4B11-9179-2869128F246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BD9802B-0661-4D8F-9B7C-1BF18A38B5A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7462E4-F5B8-45D6-8CC6-96AA9CB65E78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3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7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12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16" Type="http://schemas.openxmlformats.org/officeDocument/2006/relationships/font" Target="fonts/font10.fntdata"/><Relationship Id="rId124" Type="http://schemas.openxmlformats.org/officeDocument/2006/relationships/font" Target="fonts/font18.fntdata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12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6.fntdata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EFE1F-22FD-4117-A76E-EC5475E849AC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44735-C725-45E5-A371-9607D7E748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78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9" name="Google Shape;22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405989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8" name="Google Shape;1598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99" name="Google Shape;1599;p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101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45e3d2eb9c_9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45e3d2eb9c_9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g45e3d2eb9c_9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102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9" name="Google Shape;1759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760" name="Google Shape;1760;p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20" name="Google Shape;32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9" name="Google Shape;22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3730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88" name="Google Shape;28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30" name="Google Shape;33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30" name="Google Shape;33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603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54" name="Google Shape;35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4" name="Google Shape;48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17" name="Google Shape;51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35" name="Google Shape;53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1" name="Google Shape;22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55" name="Google Shape;55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72" name="Google Shape;57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91" name="Google Shape;59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45e3d2eb9c_2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45e3d2eb9c_2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45e3d2eb9c_23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5e3d2eb9c_2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g45e3d2eb9c_2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11" name="Google Shape;611;g45e3d2eb9c_2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21" name="Google Shape;62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35" name="Google Shape;63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46" name="Google Shape;64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7" name="Google Shape;657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69" name="Google Shape;66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9" name="Google Shape;22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81" name="Google Shape;681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92" name="Google Shape;692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04" name="Google Shape;70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17" name="Google Shape;717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30" name="Google Shape;730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5e3d2eb9c_2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2" name="Google Shape;742;g45e3d2eb9c_2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43" name="Google Shape;743;g45e3d2eb9c_23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56" name="Google Shape;756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45e3d2eb9c_2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45e3d2eb9c_2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g45e3d2eb9c_23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47ecaeb7f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47ecaeb7f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47ecaeb7f9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94" name="Google Shape;794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37" name="Google Shape;2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05" name="Google Shape;805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5e3d2eb9c_2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g45e3d2eb9c_2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17" name="Google Shape;817;g45e3d2eb9c_23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33" name="Google Shape;83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33" name="Google Shape;83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8167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44" name="Google Shape;844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59" name="Google Shape;859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69" name="Google Shape;869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47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47ed698253_2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2" name="Google Shape;882;g47ed698253_2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83" name="Google Shape;883;g47ed698253_23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48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93" name="Google Shape;893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95" name="Google Shape;995;p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46" name="Google Shape;24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03" name="Google Shape;1003;p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51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0" name="Google Shape;101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11" name="Google Shape;1011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30" name="Google Shape;1030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9" name="Google Shape;103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40" name="Google Shape;104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50" name="Google Shape;1050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62" name="Google Shape;1062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74" name="Google Shape;1074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57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98" name="Google Shape;1098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9" name="Google Shape;1109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10" name="Google Shape;1110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55" name="Google Shape;25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Google Shape;112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23" name="Google Shape;1123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61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36" name="Google Shape;1136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62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6" name="Google Shape;114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47" name="Google Shape;1147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63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0" name="Google Shape;1160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61" name="Google Shape;1161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2" name="Google Shape;1172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73" name="Google Shape;1173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85" name="Google Shape;1185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66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2" name="Google Shape;1202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03" name="Google Shape;1203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67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14" name="Google Shape;1214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68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5" name="Google Shape;1225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26" name="Google Shape;1226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69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36" name="Google Shape;1236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64" name="Google Shape;26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47ecaeb7f9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47ecaeb7f9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g47ecaeb7f9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71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45e3d2eb9c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45e3d2eb9c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g45e3d2eb9c_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72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5e3d2eb9c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45e3d2eb9c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g45e3d2eb9c_8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73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79" name="Google Shape;1279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74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92" name="Google Shape;1292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75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3" name="Google Shape;1303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04" name="Google Shape;1304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76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6" name="Google Shape;1316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17" name="Google Shape;1317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77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0" name="Google Shape;1330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31" name="Google Shape;1331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78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45e3d2eb9c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45e3d2eb9c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g45e3d2eb9c_1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79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5e3d2eb9c_2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5e3d2eb9c_2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g45e3d2eb9c_2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9" name="Google Shape;22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77494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45e3d2eb9c_2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45e3d2eb9c_2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g45e3d2eb9c_2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81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76" name="Google Shape;1376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82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0" name="Google Shape;1390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91" name="Google Shape;1391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83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02" name="Google Shape;1402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84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47ed698253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3" name="Google Shape;1413;g47ed698253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14" name="Google Shape;1414;g47ed698253_7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85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47ed698253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7" name="Google Shape;1427;g47ed698253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28" name="Google Shape;1428;g47ed698253_7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86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" name="Google Shape;1439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40" name="Google Shape;1440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87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9" name="Google Shape;144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50" name="Google Shape;1450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88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63" name="Google Shape;1463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89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7" name="Google Shape;1477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78" name="Google Shape;1478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9" name="Google Shape;22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5192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3" name="Google Shape;1493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94" name="Google Shape;1494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91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7" name="Google Shape;1507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08" name="Google Shape;1508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92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1" name="Google Shape;1521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22" name="Google Shape;1522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93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3" name="Google Shape;1533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34" name="Google Shape;1534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94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1" name="Google Shape;1541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42" name="Google Shape;1542;p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95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9" name="Google Shape;1549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50" name="Google Shape;1550;p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96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59" name="Google Shape;1559;p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97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8" name="Google Shape;1568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69" name="Google Shape;1569;p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98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8" name="Google Shape;1578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79" name="Google Shape;1579;p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99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89" name="Google Shape;1589;p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754" y="2282140"/>
            <a:ext cx="7840492" cy="840439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6866" y="884396"/>
            <a:ext cx="5350269" cy="115089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3521413" y="3433864"/>
            <a:ext cx="19163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75244" y="3725863"/>
            <a:ext cx="6993512" cy="631825"/>
          </a:xfrm>
        </p:spPr>
        <p:txBody>
          <a:bodyPr/>
          <a:lstStyle>
            <a:lvl1pPr marL="0" indent="0" algn="ctr">
              <a:buNone/>
              <a:defRPr/>
            </a:lvl1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2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u_Suspen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D6CDD-A539-451A-B579-EFD88269CCBC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C4D9BF-E18D-43AD-847B-75F2B96B4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4" y="82913"/>
            <a:ext cx="7536991" cy="58908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 err="1"/>
              <a:t>Sub</a:t>
            </a:r>
            <a:r>
              <a:rPr lang="fr-FR" dirty="0"/>
              <a:t> system </a:t>
            </a:r>
            <a:r>
              <a:rPr lang="fr-FR" dirty="0" err="1"/>
              <a:t>name</a:t>
            </a:r>
            <a:endParaRPr lang="en-US" dirty="0"/>
          </a:p>
        </p:txBody>
      </p:sp>
      <p:sp>
        <p:nvSpPr>
          <p:cNvPr id="19" name="Espace réservé du texte 17">
            <a:extLst>
              <a:ext uri="{FF2B5EF4-FFF2-40B4-BE49-F238E27FC236}">
                <a16:creationId xmlns:a16="http://schemas.microsoft.com/office/drawing/2014/main" id="{753E1836-1076-4E3B-A1CF-E0EA37E1B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5282" y="1210401"/>
            <a:ext cx="4055958" cy="142295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dirty="0"/>
              <a:t>Value + </a:t>
            </a:r>
            <a:r>
              <a:rPr lang="fr-FR" dirty="0" err="1"/>
              <a:t>explanation</a:t>
            </a:r>
            <a:endParaRPr lang="fr-FR" dirty="0"/>
          </a:p>
          <a:p>
            <a:pPr lvl="0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D52A41-A16F-43CB-8C3A-56255570DECB}"/>
              </a:ext>
            </a:extLst>
          </p:cNvPr>
          <p:cNvSpPr txBox="1"/>
          <p:nvPr userDrawn="1"/>
        </p:nvSpPr>
        <p:spPr>
          <a:xfrm>
            <a:off x="254636" y="4357776"/>
            <a:ext cx="1739532" cy="288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FR" sz="1400" dirty="0"/>
              <a:t>Max Stress |</a:t>
            </a:r>
            <a:r>
              <a:rPr lang="fr-FR" sz="1400" dirty="0" err="1"/>
              <a:t>Disp</a:t>
            </a:r>
            <a:endParaRPr lang="fr-FR" sz="14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3E3EE0B-439A-473B-83F4-04C82CF408BD}"/>
              </a:ext>
            </a:extLst>
          </p:cNvPr>
          <p:cNvSpPr txBox="1"/>
          <p:nvPr userDrawn="1"/>
        </p:nvSpPr>
        <p:spPr>
          <a:xfrm>
            <a:off x="254636" y="850339"/>
            <a:ext cx="4056603" cy="288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fr-FR" sz="1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</a:t>
            </a:r>
            <a:r>
              <a:rPr lang="fr-FR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Cases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9D973A66-EED8-4B00-83C9-EF68B476A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  <p:sp>
        <p:nvSpPr>
          <p:cNvPr id="34" name="Espace réservé pour une image  33">
            <a:extLst>
              <a:ext uri="{FF2B5EF4-FFF2-40B4-BE49-F238E27FC236}">
                <a16:creationId xmlns:a16="http://schemas.microsoft.com/office/drawing/2014/main" id="{CC5B7E53-90BD-46C3-AA6F-0A69DC6BC6E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83955" y="850339"/>
            <a:ext cx="4488227" cy="3331630"/>
          </a:xfrm>
        </p:spPr>
        <p:txBody>
          <a:bodyPr/>
          <a:lstStyle/>
          <a:p>
            <a:endParaRPr lang="fr-FR"/>
          </a:p>
        </p:txBody>
      </p:sp>
      <p:sp>
        <p:nvSpPr>
          <p:cNvPr id="20" name="Espace réservé pour une image  33">
            <a:extLst>
              <a:ext uri="{FF2B5EF4-FFF2-40B4-BE49-F238E27FC236}">
                <a16:creationId xmlns:a16="http://schemas.microsoft.com/office/drawing/2014/main" id="{E69B6252-D2B6-479D-ADB6-4722FA1734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34775" y="82913"/>
            <a:ext cx="647311" cy="58908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fr-FR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B3BCDF96-2115-4D8D-8465-B7FA826F4A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36119" y="79394"/>
            <a:ext cx="752310" cy="589084"/>
          </a:xfr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fr-FR" dirty="0"/>
              <a:t>TRI</a:t>
            </a:r>
          </a:p>
        </p:txBody>
      </p:sp>
      <p:sp>
        <p:nvSpPr>
          <p:cNvPr id="26" name="Espace réservé du texte 17">
            <a:extLst>
              <a:ext uri="{FF2B5EF4-FFF2-40B4-BE49-F238E27FC236}">
                <a16:creationId xmlns:a16="http://schemas.microsoft.com/office/drawing/2014/main" id="{753E1836-1076-4E3B-A1CF-E0EA37E1B9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4637" y="3119475"/>
            <a:ext cx="4131626" cy="113659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pPr lvl="0"/>
            <a:r>
              <a:rPr lang="fr-FR" dirty="0" err="1"/>
              <a:t>Mesh</a:t>
            </a:r>
            <a:endParaRPr lang="fr-FR" dirty="0"/>
          </a:p>
        </p:txBody>
      </p:sp>
      <p:sp>
        <p:nvSpPr>
          <p:cNvPr id="35" name="ZoneTexte 24">
            <a:extLst>
              <a:ext uri="{FF2B5EF4-FFF2-40B4-BE49-F238E27FC236}">
                <a16:creationId xmlns:a16="http://schemas.microsoft.com/office/drawing/2014/main" id="{53E3EE0B-439A-473B-83F4-04C82CF408BD}"/>
              </a:ext>
            </a:extLst>
          </p:cNvPr>
          <p:cNvSpPr txBox="1"/>
          <p:nvPr userDrawn="1"/>
        </p:nvSpPr>
        <p:spPr>
          <a:xfrm>
            <a:off x="254637" y="2718165"/>
            <a:ext cx="2070274" cy="288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fr-FR" sz="1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Boundary</a:t>
            </a:r>
            <a:r>
              <a:rPr lang="fr-FR" sz="1400" b="1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Conditions</a:t>
            </a:r>
            <a:endParaRPr lang="fr-FR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Espace réservé du texte 17">
            <a:extLst>
              <a:ext uri="{FF2B5EF4-FFF2-40B4-BE49-F238E27FC236}">
                <a16:creationId xmlns:a16="http://schemas.microsoft.com/office/drawing/2014/main" id="{49429FDA-E198-46D1-8A29-E365BC1D01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4204" y="4342670"/>
            <a:ext cx="1397977" cy="28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9" name="ZoneTexte 23">
            <a:extLst>
              <a:ext uri="{FF2B5EF4-FFF2-40B4-BE49-F238E27FC236}">
                <a16:creationId xmlns:a16="http://schemas.microsoft.com/office/drawing/2014/main" id="{99D52A41-A16F-43CB-8C3A-56255570DECB}"/>
              </a:ext>
            </a:extLst>
          </p:cNvPr>
          <p:cNvSpPr txBox="1"/>
          <p:nvPr userDrawn="1"/>
        </p:nvSpPr>
        <p:spPr>
          <a:xfrm>
            <a:off x="6037156" y="4342670"/>
            <a:ext cx="1381824" cy="288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FR" sz="1400" dirty="0" err="1"/>
              <a:t>Safety</a:t>
            </a:r>
            <a:r>
              <a:rPr lang="fr-FR" sz="1400" dirty="0"/>
              <a:t> Factor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091442" y="4357778"/>
            <a:ext cx="3790490" cy="288000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Stress (</a:t>
            </a:r>
            <a:r>
              <a:rPr lang="fr-FR" dirty="0" err="1"/>
              <a:t>Mpa</a:t>
            </a:r>
            <a:r>
              <a:rPr lang="fr-FR" dirty="0"/>
              <a:t>)</a:t>
            </a:r>
            <a:r>
              <a:rPr lang="en-US" dirty="0"/>
              <a:t>|</a:t>
            </a:r>
            <a:r>
              <a:rPr lang="en-US" dirty="0" err="1"/>
              <a:t>Dispmt</a:t>
            </a:r>
            <a:r>
              <a:rPr lang="en-US" dirty="0"/>
              <a:t> (mm)</a:t>
            </a:r>
          </a:p>
        </p:txBody>
      </p:sp>
    </p:spTree>
    <p:extLst>
      <p:ext uri="{BB962C8B-B14F-4D97-AF65-F5344CB8AC3E}">
        <p14:creationId xmlns:p14="http://schemas.microsoft.com/office/powerpoint/2010/main" val="1332175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933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635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_Subtitle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5C9A20-7CB3-46C2-9B25-7CD346C2A3A1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3" y="82913"/>
            <a:ext cx="8949131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01" y="1072769"/>
            <a:ext cx="8310398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6801" y="4767263"/>
            <a:ext cx="2057400" cy="27384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9799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8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_Subtitle_Suspen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5C9A20-7CB3-46C2-9B25-7CD346C2A3A1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3" y="82913"/>
            <a:ext cx="8970599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01" y="1072769"/>
            <a:ext cx="8310398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6801" y="4767263"/>
            <a:ext cx="2057400" cy="27384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9799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7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_Subtitle_Powertr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5C9A20-7CB3-46C2-9B25-7CD346C2A3A1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3" y="82913"/>
            <a:ext cx="9019237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01" y="1072769"/>
            <a:ext cx="8310398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6801" y="4767263"/>
            <a:ext cx="2057400" cy="27384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9799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0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_Subtitle_Elec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5C9A20-7CB3-46C2-9B25-7CD346C2A3A1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4" y="82913"/>
            <a:ext cx="9106786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01" y="1072769"/>
            <a:ext cx="8310398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6801" y="4767263"/>
            <a:ext cx="2057400" cy="27384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9799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3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_Subtitle_Chas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5C9A20-7CB3-46C2-9B25-7CD346C2A3A1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4" y="82913"/>
            <a:ext cx="8980326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01" y="1072769"/>
            <a:ext cx="8310398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6801" y="4767263"/>
            <a:ext cx="2057400" cy="27384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9799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1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_Subtitle_A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5C9A20-7CB3-46C2-9B25-7CD346C2A3A1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4" y="82913"/>
            <a:ext cx="7886700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01" y="1072769"/>
            <a:ext cx="8310398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6801" y="4767263"/>
            <a:ext cx="2057400" cy="27384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9799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9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D6CDD-A539-451A-B579-EFD88269CCBC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C4D9BF-E18D-43AD-847B-75F2B96B4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4" y="82913"/>
            <a:ext cx="7307169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 err="1"/>
              <a:t>Sub</a:t>
            </a:r>
            <a:r>
              <a:rPr lang="fr-FR" dirty="0"/>
              <a:t> system </a:t>
            </a:r>
            <a:r>
              <a:rPr lang="fr-FR" dirty="0" err="1"/>
              <a:t>name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FD4DA4-0673-4468-B375-82D5EC8D12DF}"/>
              </a:ext>
            </a:extLst>
          </p:cNvPr>
          <p:cNvSpPr txBox="1">
            <a:spLocks/>
          </p:cNvSpPr>
          <p:nvPr userDrawn="1"/>
        </p:nvSpPr>
        <p:spPr>
          <a:xfrm>
            <a:off x="7611583" y="102393"/>
            <a:ext cx="903767" cy="58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TRI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7A93016-BAA8-42B5-AB22-E243544EB6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5097" y="1200289"/>
            <a:ext cx="8617741" cy="486028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dirty="0"/>
              <a:t>Name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813A4CA-988F-4492-8528-C63E4565FB26}"/>
              </a:ext>
            </a:extLst>
          </p:cNvPr>
          <p:cNvSpPr txBox="1"/>
          <p:nvPr userDrawn="1"/>
        </p:nvSpPr>
        <p:spPr>
          <a:xfrm>
            <a:off x="285099" y="831735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</a:t>
            </a:r>
            <a:r>
              <a:rPr lang="fr-FR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</a:t>
            </a:r>
            <a:endParaRPr lang="fr-FR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9BD4D38-8EF6-4778-916B-D0958567B9C2}"/>
              </a:ext>
            </a:extLst>
          </p:cNvPr>
          <p:cNvSpPr txBox="1"/>
          <p:nvPr userDrawn="1"/>
        </p:nvSpPr>
        <p:spPr>
          <a:xfrm>
            <a:off x="285098" y="2733390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 err="1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</a:t>
            </a:r>
            <a:endParaRPr lang="fr-FR" b="1" dirty="0">
              <a:solidFill>
                <a:srgbClr val="00B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Espace réservé du texte 17">
            <a:extLst>
              <a:ext uri="{FF2B5EF4-FFF2-40B4-BE49-F238E27FC236}">
                <a16:creationId xmlns:a16="http://schemas.microsoft.com/office/drawing/2014/main" id="{1DBC236C-871F-4D9C-B08C-1CF039A3E5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225" y="3132793"/>
            <a:ext cx="4502613" cy="754911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 dirty="0"/>
              <a:t>To do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59513A3-8B1E-464E-9157-AB89B6865DA6}"/>
              </a:ext>
            </a:extLst>
          </p:cNvPr>
          <p:cNvSpPr txBox="1"/>
          <p:nvPr userDrawn="1"/>
        </p:nvSpPr>
        <p:spPr>
          <a:xfrm>
            <a:off x="4360881" y="2733390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Do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9D973A66-EED8-4B00-83C9-EF68B476A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  <p:sp>
        <p:nvSpPr>
          <p:cNvPr id="33" name="Espace réservé du texte 17">
            <a:extLst>
              <a:ext uri="{FF2B5EF4-FFF2-40B4-BE49-F238E27FC236}">
                <a16:creationId xmlns:a16="http://schemas.microsoft.com/office/drawing/2014/main" id="{73DC7A50-A3EF-4B21-ACFB-F23076A8F5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5097" y="4225444"/>
            <a:ext cx="8617743" cy="35881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fr-FR" dirty="0" err="1"/>
              <a:t>cost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E7A5493-CCA4-4F03-AC82-B9ABCAB46558}"/>
              </a:ext>
            </a:extLst>
          </p:cNvPr>
          <p:cNvSpPr txBox="1"/>
          <p:nvPr userDrawn="1"/>
        </p:nvSpPr>
        <p:spPr>
          <a:xfrm>
            <a:off x="285099" y="3887704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Preliminary </a:t>
            </a:r>
            <a:r>
              <a:rPr lang="fr-FR" b="1" dirty="0" err="1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</a:t>
            </a:r>
            <a:endParaRPr lang="fr-FR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Espace réservé du texte 17">
            <a:extLst>
              <a:ext uri="{FF2B5EF4-FFF2-40B4-BE49-F238E27FC236}">
                <a16:creationId xmlns:a16="http://schemas.microsoft.com/office/drawing/2014/main" id="{5D6FFE10-C99E-4B98-8C44-2D5B08E71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097" y="3132793"/>
            <a:ext cx="3975617" cy="75491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27A93016-BAA8-42B5-AB22-E243544EB6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97" y="2055649"/>
            <a:ext cx="8617741" cy="6476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dirty="0"/>
              <a:t>Name </a:t>
            </a:r>
          </a:p>
        </p:txBody>
      </p:sp>
      <p:sp>
        <p:nvSpPr>
          <p:cNvPr id="19" name="ZoneTexte 21">
            <a:extLst>
              <a:ext uri="{FF2B5EF4-FFF2-40B4-BE49-F238E27FC236}">
                <a16:creationId xmlns:a16="http://schemas.microsoft.com/office/drawing/2014/main" id="{4813A4CA-988F-4492-8528-C63E4565FB26}"/>
              </a:ext>
            </a:extLst>
          </p:cNvPr>
          <p:cNvSpPr txBox="1"/>
          <p:nvPr userDrawn="1"/>
        </p:nvSpPr>
        <p:spPr>
          <a:xfrm>
            <a:off x="285098" y="1686318"/>
            <a:ext cx="297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</a:t>
            </a:r>
            <a:r>
              <a:rPr lang="fr-FR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</a:t>
            </a:r>
            <a:r>
              <a:rPr lang="fr-FR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goals</a:t>
            </a:r>
          </a:p>
        </p:txBody>
      </p:sp>
      <p:sp>
        <p:nvSpPr>
          <p:cNvPr id="20" name="Espace réservé pour une image  33">
            <a:extLst>
              <a:ext uri="{FF2B5EF4-FFF2-40B4-BE49-F238E27FC236}">
                <a16:creationId xmlns:a16="http://schemas.microsoft.com/office/drawing/2014/main" id="{5B9FF74C-CB6F-4285-A9DA-908A60B37CF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34775" y="82913"/>
            <a:ext cx="647311" cy="58908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569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stem_Suspen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D6CDD-A539-451A-B579-EFD88269CCBC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C4D9BF-E18D-43AD-847B-75F2B96B4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4" y="82913"/>
            <a:ext cx="7552559" cy="58908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 err="1"/>
              <a:t>Sub</a:t>
            </a:r>
            <a:r>
              <a:rPr lang="fr-FR" dirty="0"/>
              <a:t> system </a:t>
            </a:r>
            <a:r>
              <a:rPr lang="fr-FR" dirty="0" err="1"/>
              <a:t>name</a:t>
            </a:r>
            <a:endParaRPr lang="en-US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7A93016-BAA8-42B5-AB22-E243544EB6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92616" y="915065"/>
            <a:ext cx="3519041" cy="288000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 dirty="0"/>
              <a:t>Name + 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813A4CA-988F-4492-8528-C63E4565FB26}"/>
              </a:ext>
            </a:extLst>
          </p:cNvPr>
          <p:cNvSpPr txBox="1"/>
          <p:nvPr userDrawn="1"/>
        </p:nvSpPr>
        <p:spPr>
          <a:xfrm>
            <a:off x="3605211" y="909092"/>
            <a:ext cx="1620000" cy="288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</a:t>
            </a:r>
            <a:endParaRPr lang="fr-FR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Espace réservé du texte 17">
            <a:extLst>
              <a:ext uri="{FF2B5EF4-FFF2-40B4-BE49-F238E27FC236}">
                <a16:creationId xmlns:a16="http://schemas.microsoft.com/office/drawing/2014/main" id="{1DBC236C-871F-4D9C-B08C-1CF039A3E5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2617" y="1436405"/>
            <a:ext cx="3519041" cy="111785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 dirty="0"/>
              <a:t>Temp, fatigue, vibration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59513A3-8B1E-464E-9157-AB89B6865DA6}"/>
              </a:ext>
            </a:extLst>
          </p:cNvPr>
          <p:cNvSpPr txBox="1"/>
          <p:nvPr userDrawn="1"/>
        </p:nvSpPr>
        <p:spPr>
          <a:xfrm>
            <a:off x="3605212" y="1462310"/>
            <a:ext cx="1620000" cy="288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endParaRPr lang="fr-FR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Espace réservé du texte 17">
            <a:extLst>
              <a:ext uri="{FF2B5EF4-FFF2-40B4-BE49-F238E27FC236}">
                <a16:creationId xmlns:a16="http://schemas.microsoft.com/office/drawing/2014/main" id="{B8DA62A4-2021-44BA-8C35-46F00E1055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6510700" y="3972030"/>
            <a:ext cx="2300958" cy="26536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dirty="0" err="1"/>
              <a:t>Milding</a:t>
            </a:r>
            <a:r>
              <a:rPr lang="fr-FR" dirty="0"/>
              <a:t>,…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55005E3-F740-4A76-BA19-932862EEBF77}"/>
              </a:ext>
            </a:extLst>
          </p:cNvPr>
          <p:cNvSpPr txBox="1"/>
          <p:nvPr userDrawn="1"/>
        </p:nvSpPr>
        <p:spPr>
          <a:xfrm flipH="1">
            <a:off x="5348590" y="3961452"/>
            <a:ext cx="1068171" cy="288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</a:t>
            </a:r>
          </a:p>
        </p:txBody>
      </p:sp>
      <p:sp>
        <p:nvSpPr>
          <p:cNvPr id="30" name="Espace réservé du texte 17">
            <a:extLst>
              <a:ext uri="{FF2B5EF4-FFF2-40B4-BE49-F238E27FC236}">
                <a16:creationId xmlns:a16="http://schemas.microsoft.com/office/drawing/2014/main" id="{42F0CEB6-C608-471F-A85C-F57B812D32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6510700" y="4330204"/>
            <a:ext cx="2300958" cy="2880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272D765-1EC1-46AB-B40C-102F4ABAED9E}"/>
              </a:ext>
            </a:extLst>
          </p:cNvPr>
          <p:cNvSpPr txBox="1"/>
          <p:nvPr userDrawn="1"/>
        </p:nvSpPr>
        <p:spPr>
          <a:xfrm flipH="1">
            <a:off x="5348589" y="4330203"/>
            <a:ext cx="1068171" cy="288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Supplier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9D973A66-EED8-4B00-83C9-EF68B476A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  <p:sp>
        <p:nvSpPr>
          <p:cNvPr id="34" name="Espace réservé pour une image  33">
            <a:extLst>
              <a:ext uri="{FF2B5EF4-FFF2-40B4-BE49-F238E27FC236}">
                <a16:creationId xmlns:a16="http://schemas.microsoft.com/office/drawing/2014/main" id="{CC5B7E53-90BD-46C3-AA6F-0A69DC6BC6E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3050" y="914979"/>
            <a:ext cx="3258090" cy="2907991"/>
          </a:xfrm>
        </p:spPr>
        <p:txBody>
          <a:bodyPr/>
          <a:lstStyle/>
          <a:p>
            <a:endParaRPr lang="fr-FR"/>
          </a:p>
        </p:txBody>
      </p:sp>
      <p:sp>
        <p:nvSpPr>
          <p:cNvPr id="35" name="Espace réservé du texte 17">
            <a:extLst>
              <a:ext uri="{FF2B5EF4-FFF2-40B4-BE49-F238E27FC236}">
                <a16:creationId xmlns:a16="http://schemas.microsoft.com/office/drawing/2014/main" id="{A0390D27-ACE2-488A-ACCE-87633D7C2C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flipH="1">
            <a:off x="1870614" y="3972030"/>
            <a:ext cx="3354595" cy="28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dirty="0"/>
              <a:t>Xx kg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4790AFA-3C3B-4269-A3DA-D6929B55A091}"/>
              </a:ext>
            </a:extLst>
          </p:cNvPr>
          <p:cNvSpPr txBox="1"/>
          <p:nvPr userDrawn="1"/>
        </p:nvSpPr>
        <p:spPr>
          <a:xfrm flipH="1">
            <a:off x="247547" y="3954507"/>
            <a:ext cx="1514593" cy="288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</a:t>
            </a:r>
          </a:p>
        </p:txBody>
      </p:sp>
      <p:sp>
        <p:nvSpPr>
          <p:cNvPr id="33" name="Espace réservé pour une image  33">
            <a:extLst>
              <a:ext uri="{FF2B5EF4-FFF2-40B4-BE49-F238E27FC236}">
                <a16:creationId xmlns:a16="http://schemas.microsoft.com/office/drawing/2014/main" id="{5B9FF74C-CB6F-4285-A9DA-908A60B37CF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34775" y="82913"/>
            <a:ext cx="647311" cy="58908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fr-FR" dirty="0"/>
          </a:p>
        </p:txBody>
      </p:sp>
      <p:sp>
        <p:nvSpPr>
          <p:cNvPr id="37" name="Espace réservé du texte 17">
            <a:extLst>
              <a:ext uri="{FF2B5EF4-FFF2-40B4-BE49-F238E27FC236}">
                <a16:creationId xmlns:a16="http://schemas.microsoft.com/office/drawing/2014/main" id="{5FE0C99D-8635-4FC7-9384-38E15206A8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36119" y="79394"/>
            <a:ext cx="752310" cy="589084"/>
          </a:xfr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fr-FR" dirty="0"/>
              <a:t>TRI</a:t>
            </a:r>
          </a:p>
        </p:txBody>
      </p:sp>
      <p:sp>
        <p:nvSpPr>
          <p:cNvPr id="39" name="ZoneTexte 35">
            <a:extLst>
              <a:ext uri="{FF2B5EF4-FFF2-40B4-BE49-F238E27FC236}">
                <a16:creationId xmlns:a16="http://schemas.microsoft.com/office/drawing/2014/main" id="{74790AFA-3C3B-4269-A3DA-D6929B55A091}"/>
              </a:ext>
            </a:extLst>
          </p:cNvPr>
          <p:cNvSpPr txBox="1"/>
          <p:nvPr userDrawn="1"/>
        </p:nvSpPr>
        <p:spPr>
          <a:xfrm flipH="1">
            <a:off x="3605210" y="2670291"/>
            <a:ext cx="1620000" cy="288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Quantity</a:t>
            </a:r>
            <a:endParaRPr lang="fr-FR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5292617" y="2673589"/>
            <a:ext cx="3519040" cy="116853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38" name="ZoneTexte 35">
            <a:extLst>
              <a:ext uri="{FF2B5EF4-FFF2-40B4-BE49-F238E27FC236}">
                <a16:creationId xmlns:a16="http://schemas.microsoft.com/office/drawing/2014/main" id="{74790AFA-3C3B-4269-A3DA-D6929B55A091}"/>
              </a:ext>
            </a:extLst>
          </p:cNvPr>
          <p:cNvSpPr txBox="1"/>
          <p:nvPr userDrawn="1"/>
        </p:nvSpPr>
        <p:spPr>
          <a:xfrm flipH="1">
            <a:off x="247547" y="4320005"/>
            <a:ext cx="1518760" cy="288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</a:t>
            </a:r>
            <a:endParaRPr lang="fr-FR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870614" y="4330203"/>
            <a:ext cx="3384031" cy="277490"/>
          </a:xfrm>
        </p:spPr>
        <p:txBody>
          <a:bodyPr>
            <a:no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Xx €</a:t>
            </a:r>
          </a:p>
        </p:txBody>
      </p:sp>
    </p:spTree>
    <p:extLst>
      <p:ext uri="{BB962C8B-B14F-4D97-AF65-F5344CB8AC3E}">
        <p14:creationId xmlns:p14="http://schemas.microsoft.com/office/powerpoint/2010/main" val="192963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46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698" r:id="rId8"/>
    <p:sldLayoutId id="2147483700" r:id="rId9"/>
    <p:sldLayoutId id="2147483699" r:id="rId10"/>
    <p:sldLayoutId id="2147483691" r:id="rId11"/>
    <p:sldLayoutId id="2147483692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4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14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14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hyperlink" Target="http://www.mecatools.free.fr/rdm/arbre_epaule-traction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jp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openxmlformats.org/officeDocument/2006/relationships/image" Target="../media/image131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jpg"/><Relationship Id="rId4" Type="http://schemas.openxmlformats.org/officeDocument/2006/relationships/image" Target="../media/image134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jpg"/><Relationship Id="rId4" Type="http://schemas.openxmlformats.org/officeDocument/2006/relationships/image" Target="../media/image131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13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13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jp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jp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31.jpg"/><Relationship Id="rId4" Type="http://schemas.openxmlformats.org/officeDocument/2006/relationships/image" Target="../media/image1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jp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g"/><Relationship Id="rId3" Type="http://schemas.openxmlformats.org/officeDocument/2006/relationships/image" Target="../media/image148.jpg"/><Relationship Id="rId7" Type="http://schemas.openxmlformats.org/officeDocument/2006/relationships/image" Target="../media/image152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50"/>
              <a:buFont typeface="Corbel"/>
              <a:buNone/>
            </a:pPr>
            <a:r>
              <a:rPr lang="fr-FR" b="1" dirty="0">
                <a:solidFill>
                  <a:srgbClr val="FF0000"/>
                </a:solidFill>
              </a:rPr>
              <a:t>13/11</a:t>
            </a:r>
            <a:r>
              <a:rPr lang="fr-FR" sz="1000" b="1" i="0" u="none" strike="noStrike" cap="none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/201</a:t>
            </a:r>
            <a:r>
              <a:rPr lang="fr-FR" b="1" dirty="0">
                <a:solidFill>
                  <a:srgbClr val="FF0000"/>
                </a:solidFill>
              </a:rPr>
              <a:t>8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7" name="Google Shape;217;p25"/>
          <p:cNvSpPr txBox="1"/>
          <p:nvPr/>
        </p:nvSpPr>
        <p:spPr>
          <a:xfrm>
            <a:off x="3966300" y="4650600"/>
            <a:ext cx="12114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version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 COPEAU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Rappel Budget Massique</a:t>
            </a:r>
            <a:endParaRPr dirty="0"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87834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100</a:t>
            </a:fld>
            <a:endParaRPr/>
          </a:p>
        </p:txBody>
      </p:sp>
      <p:pic>
        <p:nvPicPr>
          <p:cNvPr id="1593" name="Google Shape;1593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145" y="19721"/>
            <a:ext cx="39675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40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BAT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5" name="Google Shape;1595;p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4461" y="240820"/>
            <a:ext cx="5282559" cy="42576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41"/>
          <p:cNvSpPr txBox="1">
            <a:spLocks noGrp="1"/>
          </p:cNvSpPr>
          <p:nvPr>
            <p:ph type="title"/>
          </p:nvPr>
        </p:nvSpPr>
        <p:spPr>
          <a:xfrm>
            <a:off x="37214" y="82913"/>
            <a:ext cx="9106786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Représentation avec Rapid </a:t>
            </a:r>
            <a:r>
              <a:rPr lang="fr-FR" dirty="0" err="1"/>
              <a:t>harness</a:t>
            </a:r>
            <a:endParaRPr dirty="0"/>
          </a:p>
        </p:txBody>
      </p:sp>
      <p:sp>
        <p:nvSpPr>
          <p:cNvPr id="1601" name="Google Shape;1601;p1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101</a:t>
            </a:fld>
            <a:endParaRPr/>
          </a:p>
        </p:txBody>
      </p:sp>
      <p:pic>
        <p:nvPicPr>
          <p:cNvPr id="1603" name="Google Shape;1603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3482" y="752195"/>
            <a:ext cx="5115400" cy="392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41"/>
          <p:cNvSpPr txBox="1"/>
          <p:nvPr/>
        </p:nvSpPr>
        <p:spPr>
          <a:xfrm>
            <a:off x="152875" y="908200"/>
            <a:ext cx="4437000" cy="18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500" b="1" dirty="0"/>
              <a:t>Nouvel outil de modélisation du faisceau</a:t>
            </a:r>
            <a:br>
              <a:rPr lang="fr-FR" sz="1500" b="1" dirty="0"/>
            </a:br>
            <a:endParaRPr sz="15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Gain de temps pour :</a:t>
            </a:r>
            <a:endParaRPr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/>
              <a:t>La préparation des commandes</a:t>
            </a:r>
            <a:endParaRPr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/>
              <a:t>L’intégration du faisceau</a:t>
            </a:r>
            <a:endParaRPr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/>
              <a:t>Le </a:t>
            </a:r>
            <a:r>
              <a:rPr lang="fr-FR" dirty="0" err="1"/>
              <a:t>cost</a:t>
            </a:r>
            <a:r>
              <a:rPr lang="fr-FR" dirty="0"/>
              <a:t> report</a:t>
            </a:r>
            <a:br>
              <a:rPr lang="fr-FR" dirty="0"/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50" y="2301050"/>
            <a:ext cx="2779525" cy="1991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Électronique avant </a:t>
            </a:r>
            <a:endParaRPr/>
          </a:p>
        </p:txBody>
      </p:sp>
      <p:sp>
        <p:nvSpPr>
          <p:cNvPr id="1611" name="Google Shape;1611;p1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/>
              <a:t>Afficheur de rapport</a:t>
            </a:r>
            <a:endParaRPr/>
          </a:p>
        </p:txBody>
      </p:sp>
      <p:sp>
        <p:nvSpPr>
          <p:cNvPr id="1612" name="Google Shape;1612;p1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102</a:t>
            </a:fld>
            <a:endParaRPr/>
          </a:p>
        </p:txBody>
      </p:sp>
      <p:pic>
        <p:nvPicPr>
          <p:cNvPr id="1614" name="Google Shape;161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500" y="851813"/>
            <a:ext cx="5205175" cy="3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56"/>
          <p:cNvSpPr txBox="1">
            <a:spLocks noGrp="1"/>
          </p:cNvSpPr>
          <p:nvPr>
            <p:ph type="title"/>
          </p:nvPr>
        </p:nvSpPr>
        <p:spPr>
          <a:xfrm>
            <a:off x="37213" y="82913"/>
            <a:ext cx="9001684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Etat de l’avancement - Echéances</a:t>
            </a:r>
            <a:endParaRPr dirty="0"/>
          </a:p>
        </p:txBody>
      </p:sp>
      <p:sp>
        <p:nvSpPr>
          <p:cNvPr id="1764" name="Google Shape;1764;p1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/>
              <a:t>Etat du Projet : </a:t>
            </a:r>
            <a:r>
              <a:rPr lang="fr-FR" b="0"/>
              <a:t>Retard de une semaine  </a:t>
            </a:r>
            <a:endParaRPr b="0"/>
          </a:p>
        </p:txBody>
      </p:sp>
      <p:sp>
        <p:nvSpPr>
          <p:cNvPr id="1762" name="Google Shape;1762;p1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103</a:t>
            </a:fld>
            <a:endParaRPr/>
          </a:p>
        </p:txBody>
      </p:sp>
      <p:sp>
        <p:nvSpPr>
          <p:cNvPr id="1765" name="Google Shape;1765;p156"/>
          <p:cNvSpPr txBox="1"/>
          <p:nvPr/>
        </p:nvSpPr>
        <p:spPr>
          <a:xfrm>
            <a:off x="251525" y="3016725"/>
            <a:ext cx="6784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800" b="1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Prochain TOP :  </a:t>
            </a:r>
            <a:r>
              <a:rPr lang="fr-FR" sz="2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TOP Organe - fin janvier</a:t>
            </a:r>
            <a:endParaRPr sz="2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Rappel Budget Economique</a:t>
            </a:r>
            <a:endParaRPr dirty="0"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34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Point sur le Budget - Budget 2018</a:t>
            </a:r>
            <a:endParaRPr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F753945-D3F5-4A74-A72D-51A62E40E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  <p:sp>
        <p:nvSpPr>
          <p:cNvPr id="324" name="Google Shape;324;p35"/>
          <p:cNvSpPr txBox="1"/>
          <p:nvPr/>
        </p:nvSpPr>
        <p:spPr>
          <a:xfrm>
            <a:off x="8067350" y="1290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YRI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1950" y="66853"/>
            <a:ext cx="339850" cy="5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5" y="891887"/>
            <a:ext cx="9102646" cy="357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Rappel Budget Heure/Homme</a:t>
            </a:r>
            <a:endParaRPr dirty="0"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7878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37214" y="82913"/>
            <a:ext cx="8909424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Planification Temporelle</a:t>
            </a:r>
            <a:endParaRPr dirty="0"/>
          </a:p>
        </p:txBody>
      </p:sp>
      <p:sp>
        <p:nvSpPr>
          <p:cNvPr id="290" name="Google Shape;290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725" y="958500"/>
            <a:ext cx="6153150" cy="392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34"/>
          <p:cNvCxnSpPr/>
          <p:nvPr/>
        </p:nvCxnSpPr>
        <p:spPr>
          <a:xfrm>
            <a:off x="2423725" y="1737325"/>
            <a:ext cx="3413700" cy="18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" name="Google Shape;294;p34"/>
          <p:cNvCxnSpPr/>
          <p:nvPr/>
        </p:nvCxnSpPr>
        <p:spPr>
          <a:xfrm>
            <a:off x="2423725" y="1945250"/>
            <a:ext cx="3617100" cy="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5" name="Google Shape;295;p34"/>
          <p:cNvSpPr/>
          <p:nvPr/>
        </p:nvSpPr>
        <p:spPr>
          <a:xfrm>
            <a:off x="2423725" y="2929100"/>
            <a:ext cx="3678300" cy="1848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6782175" y="1970250"/>
            <a:ext cx="11853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Mardi 12 juin 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7" name="Google Shape;297;p34"/>
          <p:cNvCxnSpPr/>
          <p:nvPr/>
        </p:nvCxnSpPr>
        <p:spPr>
          <a:xfrm>
            <a:off x="6102025" y="2172000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8" name="Google Shape;298;p34"/>
          <p:cNvCxnSpPr/>
          <p:nvPr/>
        </p:nvCxnSpPr>
        <p:spPr>
          <a:xfrm rot="10800000" flipH="1">
            <a:off x="358850" y="2245400"/>
            <a:ext cx="8190300" cy="23100"/>
          </a:xfrm>
          <a:prstGeom prst="straightConnector1">
            <a:avLst/>
          </a:prstGeom>
          <a:noFill/>
          <a:ln w="28575" cap="flat" cmpd="sng">
            <a:solidFill>
              <a:srgbClr val="B1040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9" name="Google Shape;299;p34"/>
          <p:cNvSpPr/>
          <p:nvPr/>
        </p:nvSpPr>
        <p:spPr>
          <a:xfrm>
            <a:off x="358850" y="956038"/>
            <a:ext cx="1687800" cy="1257300"/>
          </a:xfrm>
          <a:prstGeom prst="bracketPair">
            <a:avLst/>
          </a:prstGeom>
          <a:noFill/>
          <a:ln w="19050" cap="flat" cmpd="sng">
            <a:solidFill>
              <a:srgbClr val="B104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358850" y="2808625"/>
            <a:ext cx="1687800" cy="1257300"/>
          </a:xfrm>
          <a:prstGeom prst="bracketPair">
            <a:avLst/>
          </a:prstGeom>
          <a:noFill/>
          <a:ln w="19050" cap="flat" cmpd="sng">
            <a:solidFill>
              <a:srgbClr val="B104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734750" y="1196188"/>
            <a:ext cx="936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>
                <a:solidFill>
                  <a:srgbClr val="B10404"/>
                </a:solidFill>
                <a:latin typeface="Tahoma"/>
                <a:ea typeface="Tahoma"/>
                <a:cs typeface="Tahoma"/>
                <a:sym typeface="Tahoma"/>
              </a:rPr>
              <a:t>1A</a:t>
            </a:r>
            <a:endParaRPr sz="2400" b="1" i="0" u="none" strike="noStrike" cap="none">
              <a:solidFill>
                <a:srgbClr val="B1040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734750" y="3048775"/>
            <a:ext cx="936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>
                <a:solidFill>
                  <a:srgbClr val="B10404"/>
                </a:solidFill>
                <a:latin typeface="Tahoma"/>
                <a:ea typeface="Tahoma"/>
                <a:cs typeface="Tahoma"/>
                <a:sym typeface="Tahoma"/>
              </a:rPr>
              <a:t>2A</a:t>
            </a:r>
            <a:endParaRPr sz="2400" b="1" i="0" u="none" strike="noStrike" cap="none">
              <a:solidFill>
                <a:srgbClr val="B1040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03" name="Google Shape;303;p34"/>
          <p:cNvCxnSpPr/>
          <p:nvPr/>
        </p:nvCxnSpPr>
        <p:spPr>
          <a:xfrm>
            <a:off x="2423725" y="2169600"/>
            <a:ext cx="3617100" cy="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" name="Google Shape;304;p34"/>
          <p:cNvCxnSpPr/>
          <p:nvPr/>
        </p:nvCxnSpPr>
        <p:spPr>
          <a:xfrm>
            <a:off x="6128250" y="2392950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5" name="Google Shape;305;p34"/>
          <p:cNvSpPr txBox="1"/>
          <p:nvPr/>
        </p:nvSpPr>
        <p:spPr>
          <a:xfrm>
            <a:off x="6782175" y="2191200"/>
            <a:ext cx="1767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Jeudi 20 Septembre 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6" name="Google Shape;306;p34"/>
          <p:cNvCxnSpPr/>
          <p:nvPr/>
        </p:nvCxnSpPr>
        <p:spPr>
          <a:xfrm>
            <a:off x="6280650" y="2545350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7" name="Google Shape;307;p34"/>
          <p:cNvSpPr txBox="1"/>
          <p:nvPr/>
        </p:nvSpPr>
        <p:spPr>
          <a:xfrm>
            <a:off x="6834750" y="2381400"/>
            <a:ext cx="1767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Samedi 28 Septembre 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8" name="Google Shape;308;p34"/>
          <p:cNvCxnSpPr/>
          <p:nvPr/>
        </p:nvCxnSpPr>
        <p:spPr>
          <a:xfrm>
            <a:off x="2511150" y="2392950"/>
            <a:ext cx="3617100" cy="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" name="Google Shape;309;p34"/>
          <p:cNvCxnSpPr/>
          <p:nvPr/>
        </p:nvCxnSpPr>
        <p:spPr>
          <a:xfrm>
            <a:off x="2511150" y="2616300"/>
            <a:ext cx="3617100" cy="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" name="Google Shape;310;p34"/>
          <p:cNvCxnSpPr/>
          <p:nvPr/>
        </p:nvCxnSpPr>
        <p:spPr>
          <a:xfrm>
            <a:off x="6317925" y="2808625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1" name="Google Shape;311;p34"/>
          <p:cNvSpPr txBox="1"/>
          <p:nvPr/>
        </p:nvSpPr>
        <p:spPr>
          <a:xfrm>
            <a:off x="6987100" y="2601200"/>
            <a:ext cx="1482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Mardi 16 Octobre 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2" name="Google Shape;312;p34"/>
          <p:cNvCxnSpPr/>
          <p:nvPr/>
        </p:nvCxnSpPr>
        <p:spPr>
          <a:xfrm>
            <a:off x="2454325" y="2772700"/>
            <a:ext cx="3617100" cy="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34"/>
          <p:cNvCxnSpPr/>
          <p:nvPr/>
        </p:nvCxnSpPr>
        <p:spPr>
          <a:xfrm>
            <a:off x="6317925" y="3021500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4"/>
          <p:cNvSpPr txBox="1"/>
          <p:nvPr/>
        </p:nvSpPr>
        <p:spPr>
          <a:xfrm>
            <a:off x="6987100" y="2822200"/>
            <a:ext cx="1767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Mardi 13/20 Novembre 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5" name="Google Shape;315;p34"/>
          <p:cNvCxnSpPr/>
          <p:nvPr/>
        </p:nvCxnSpPr>
        <p:spPr>
          <a:xfrm>
            <a:off x="6510463" y="3561200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6" name="Google Shape;316;p34"/>
          <p:cNvSpPr txBox="1"/>
          <p:nvPr/>
        </p:nvSpPr>
        <p:spPr>
          <a:xfrm>
            <a:off x="7179638" y="3361900"/>
            <a:ext cx="1767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fr-FR" sz="1000">
                <a:latin typeface="Proxima Nova"/>
                <a:ea typeface="Proxima Nova"/>
                <a:cs typeface="Proxima Nova"/>
                <a:sym typeface="Proxima Nova"/>
              </a:rPr>
              <a:t>ercredi </a:t>
            </a: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fr-FR" sz="1000">
                <a:latin typeface="Proxima Nova"/>
                <a:ea typeface="Proxima Nova"/>
                <a:cs typeface="Proxima Nova"/>
                <a:sym typeface="Proxima Nova"/>
              </a:rPr>
              <a:t>23 Janvier </a:t>
            </a: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53" y="965351"/>
            <a:ext cx="4786965" cy="284042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S1 – Liaison au sol mécatronique</a:t>
            </a:r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  <a:buClr>
                <a:srgbClr val="595959"/>
              </a:buClr>
              <a:buSzPts val="1800"/>
              <a:buAutoNum type="arabicPeriod"/>
            </a:pPr>
            <a:r>
              <a:rPr lang="fr-FR" sz="18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 de charges</a:t>
            </a:r>
            <a:endParaRPr sz="18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spcBef>
                <a:spcPts val="0"/>
              </a:spcBef>
              <a:buClr>
                <a:srgbClr val="595959"/>
              </a:buClr>
              <a:buSzPts val="1800"/>
              <a:buAutoNum type="arabicPeriod"/>
            </a:pPr>
            <a:r>
              <a:rPr lang="fr-FR" sz="18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Système de freinage</a:t>
            </a:r>
            <a:endParaRPr sz="18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fr-FR" sz="18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Triangles</a:t>
            </a: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3" name="Google Shape;333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S1 – Liaison au sol mécatronique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  <p:sp>
        <p:nvSpPr>
          <p:cNvPr id="336" name="Google Shape;336;p36"/>
          <p:cNvSpPr txBox="1"/>
          <p:nvPr/>
        </p:nvSpPr>
        <p:spPr>
          <a:xfrm>
            <a:off x="561706" y="2845625"/>
            <a:ext cx="749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EDP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6"/>
          <p:cNvPicPr preferRelativeResize="0"/>
          <p:nvPr/>
        </p:nvPicPr>
        <p:blipFill rotWithShape="1">
          <a:blip r:embed="rId3">
            <a:alphaModFix/>
          </a:blip>
          <a:srcRect r="47282"/>
          <a:stretch/>
        </p:blipFill>
        <p:spPr>
          <a:xfrm>
            <a:off x="1196004" y="3654489"/>
            <a:ext cx="500905" cy="7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 txBox="1"/>
          <p:nvPr/>
        </p:nvSpPr>
        <p:spPr>
          <a:xfrm>
            <a:off x="494604" y="3787144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PCT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5407563" y="316528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5358420" y="2074632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APU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5612" y="1925699"/>
            <a:ext cx="593825" cy="7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3488" y="3042766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 txBox="1"/>
          <p:nvPr/>
        </p:nvSpPr>
        <p:spPr>
          <a:xfrm>
            <a:off x="5378363" y="4047648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08963" y="3915008"/>
            <a:ext cx="593825" cy="71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7306" y="2753855"/>
            <a:ext cx="455700" cy="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 txBox="1"/>
          <p:nvPr/>
        </p:nvSpPr>
        <p:spPr>
          <a:xfrm>
            <a:off x="378161" y="1165571"/>
            <a:ext cx="770939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MCO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87306" y="1019537"/>
            <a:ext cx="467631" cy="77936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 txBox="1"/>
          <p:nvPr/>
        </p:nvSpPr>
        <p:spPr>
          <a:xfrm>
            <a:off x="5329503" y="1246270"/>
            <a:ext cx="1001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PCK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36"/>
          <p:cNvPicPr preferRelativeResize="0"/>
          <p:nvPr/>
        </p:nvPicPr>
        <p:blipFill rotWithShape="1">
          <a:blip r:embed="rId9">
            <a:alphaModFix/>
          </a:blip>
          <a:srcRect l="10794" r="12909"/>
          <a:stretch/>
        </p:blipFill>
        <p:spPr>
          <a:xfrm>
            <a:off x="1149100" y="1983240"/>
            <a:ext cx="500925" cy="6138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 txBox="1"/>
          <p:nvPr/>
        </p:nvSpPr>
        <p:spPr>
          <a:xfrm>
            <a:off x="378161" y="2008812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GTE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199C162-9567-42C0-A339-7AD94CB06B3C}"/>
              </a:ext>
            </a:extLst>
          </p:cNvPr>
          <p:cNvSpPr txBox="1"/>
          <p:nvPr/>
        </p:nvSpPr>
        <p:spPr>
          <a:xfrm>
            <a:off x="334349" y="753796"/>
            <a:ext cx="1953514" cy="3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Team </a:t>
            </a:r>
            <a:r>
              <a:rPr lang="fr-FR" b="1" dirty="0" err="1">
                <a:solidFill>
                  <a:srgbClr val="FF0000"/>
                </a:solidFill>
              </a:rPr>
              <a:t>members</a:t>
            </a:r>
            <a:r>
              <a:rPr lang="fr-FR" b="1" dirty="0">
                <a:solidFill>
                  <a:srgbClr val="FF0000"/>
                </a:solidFill>
              </a:rPr>
              <a:t> :</a:t>
            </a:r>
          </a:p>
        </p:txBody>
      </p:sp>
      <p:sp>
        <p:nvSpPr>
          <p:cNvPr id="24" name="Google Shape;346;p36">
            <a:extLst>
              <a:ext uri="{FF2B5EF4-FFF2-40B4-BE49-F238E27FC236}">
                <a16:creationId xmlns:a16="http://schemas.microsoft.com/office/drawing/2014/main" id="{28400F81-E698-4C51-BE7D-29FAA4559B3D}"/>
              </a:ext>
            </a:extLst>
          </p:cNvPr>
          <p:cNvSpPr txBox="1"/>
          <p:nvPr/>
        </p:nvSpPr>
        <p:spPr>
          <a:xfrm>
            <a:off x="1956870" y="1165571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Wheel </a:t>
            </a: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assembly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346;p36">
            <a:extLst>
              <a:ext uri="{FF2B5EF4-FFF2-40B4-BE49-F238E27FC236}">
                <a16:creationId xmlns:a16="http://schemas.microsoft.com/office/drawing/2014/main" id="{7B29DE89-837A-402D-8696-D76E0DDBACA0}"/>
              </a:ext>
            </a:extLst>
          </p:cNvPr>
          <p:cNvSpPr txBox="1"/>
          <p:nvPr/>
        </p:nvSpPr>
        <p:spPr>
          <a:xfrm>
            <a:off x="1956870" y="2037647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Steering</a:t>
            </a: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system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346;p36">
            <a:extLst>
              <a:ext uri="{FF2B5EF4-FFF2-40B4-BE49-F238E27FC236}">
                <a16:creationId xmlns:a16="http://schemas.microsoft.com/office/drawing/2014/main" id="{16656D4B-5FE8-46E0-8B6A-87BB8AFCB8C6}"/>
              </a:ext>
            </a:extLst>
          </p:cNvPr>
          <p:cNvSpPr txBox="1"/>
          <p:nvPr/>
        </p:nvSpPr>
        <p:spPr>
          <a:xfrm>
            <a:off x="1956870" y="2852265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Brake</a:t>
            </a: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system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346;p36">
            <a:extLst>
              <a:ext uri="{FF2B5EF4-FFF2-40B4-BE49-F238E27FC236}">
                <a16:creationId xmlns:a16="http://schemas.microsoft.com/office/drawing/2014/main" id="{F1F87CDC-0181-45D9-B4D3-37365011B4A1}"/>
              </a:ext>
            </a:extLst>
          </p:cNvPr>
          <p:cNvSpPr txBox="1"/>
          <p:nvPr/>
        </p:nvSpPr>
        <p:spPr>
          <a:xfrm>
            <a:off x="1956870" y="3814473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Suspension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346;p36">
            <a:extLst>
              <a:ext uri="{FF2B5EF4-FFF2-40B4-BE49-F238E27FC236}">
                <a16:creationId xmlns:a16="http://schemas.microsoft.com/office/drawing/2014/main" id="{3C6FCE2C-12CD-4A6C-BB7B-169498165DAE}"/>
              </a:ext>
            </a:extLst>
          </p:cNvPr>
          <p:cNvSpPr txBox="1"/>
          <p:nvPr/>
        </p:nvSpPr>
        <p:spPr>
          <a:xfrm>
            <a:off x="6917600" y="3814473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Pedal</a:t>
            </a: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assembly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346;p36">
            <a:extLst>
              <a:ext uri="{FF2B5EF4-FFF2-40B4-BE49-F238E27FC236}">
                <a16:creationId xmlns:a16="http://schemas.microsoft.com/office/drawing/2014/main" id="{DF566D16-B812-4CCD-B96F-0568D7AE09A3}"/>
              </a:ext>
            </a:extLst>
          </p:cNvPr>
          <p:cNvSpPr txBox="1"/>
          <p:nvPr/>
        </p:nvSpPr>
        <p:spPr>
          <a:xfrm>
            <a:off x="6917600" y="3072702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b="1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fr-FR" b="1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arms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46;p36">
            <a:extLst>
              <a:ext uri="{FF2B5EF4-FFF2-40B4-BE49-F238E27FC236}">
                <a16:creationId xmlns:a16="http://schemas.microsoft.com/office/drawing/2014/main" id="{C9513632-CAFC-4E40-B39B-59BF2F02E535}"/>
              </a:ext>
            </a:extLst>
          </p:cNvPr>
          <p:cNvSpPr txBox="1"/>
          <p:nvPr/>
        </p:nvSpPr>
        <p:spPr>
          <a:xfrm>
            <a:off x="6917600" y="2132949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Wheel </a:t>
            </a: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assembly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46;p36">
            <a:extLst>
              <a:ext uri="{FF2B5EF4-FFF2-40B4-BE49-F238E27FC236}">
                <a16:creationId xmlns:a16="http://schemas.microsoft.com/office/drawing/2014/main" id="{567DE4E2-A7C7-4ABA-8D9D-1D191A63348C}"/>
              </a:ext>
            </a:extLst>
          </p:cNvPr>
          <p:cNvSpPr txBox="1"/>
          <p:nvPr/>
        </p:nvSpPr>
        <p:spPr>
          <a:xfrm>
            <a:off x="6917600" y="1246270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arms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5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Vue globale de la Liaison au sol </a:t>
            </a:r>
            <a:r>
              <a:rPr lang="fr-FR" sz="2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mecatronique</a:t>
            </a:r>
            <a:endParaRPr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0" name="Google Shape;360;p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400" b="0"/>
              <a:t>Pneumatique : 13 pouces</a:t>
            </a:r>
            <a:endParaRPr sz="2400" b="0"/>
          </a:p>
          <a:p>
            <a:pPr marL="45720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fr-FR" sz="2400" b="0"/>
              <a:t>Amortisseur :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</a:pPr>
            <a:r>
              <a:rPr lang="fr-FR" sz="2000">
                <a:solidFill>
                  <a:srgbClr val="000000"/>
                </a:solidFill>
              </a:rPr>
              <a:t>poussant à l'avant 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</a:pPr>
            <a:r>
              <a:rPr lang="fr-FR" sz="2000">
                <a:solidFill>
                  <a:srgbClr val="000000"/>
                </a:solidFill>
              </a:rPr>
              <a:t>poussant à l'arrière</a:t>
            </a:r>
            <a:endParaRPr sz="2000"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fr-FR" sz="2400" b="0">
                <a:solidFill>
                  <a:srgbClr val="000000"/>
                </a:solidFill>
              </a:rPr>
              <a:t>Empattement : 1575mm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fr-FR" sz="2400" b="0">
                <a:solidFill>
                  <a:srgbClr val="000000"/>
                </a:solidFill>
              </a:rPr>
              <a:t>Voie</a:t>
            </a:r>
            <a:endParaRPr sz="2400" b="0"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</a:pPr>
            <a:r>
              <a:rPr lang="fr-FR" sz="2000">
                <a:solidFill>
                  <a:srgbClr val="000000"/>
                </a:solidFill>
              </a:rPr>
              <a:t>Avant : 1254mm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</a:pPr>
            <a:r>
              <a:rPr lang="fr-FR" sz="2000">
                <a:solidFill>
                  <a:srgbClr val="000000"/>
                </a:solidFill>
              </a:rPr>
              <a:t>Arrière : 1180mm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3">
            <a:alphaModFix/>
          </a:blip>
          <a:srcRect r="47282"/>
          <a:stretch/>
        </p:blipFill>
        <p:spPr>
          <a:xfrm>
            <a:off x="8554486" y="23654"/>
            <a:ext cx="437893" cy="5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 txBox="1"/>
          <p:nvPr/>
        </p:nvSpPr>
        <p:spPr>
          <a:xfrm>
            <a:off x="7843484" y="109974"/>
            <a:ext cx="711002" cy="36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PCT</a:t>
            </a:r>
            <a:endParaRPr sz="1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6" name="Google Shape;486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  <p:sp>
        <p:nvSpPr>
          <p:cNvPr id="488" name="Google Shape;488;p49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9"/>
          <p:cNvSpPr txBox="1"/>
          <p:nvPr/>
        </p:nvSpPr>
        <p:spPr>
          <a:xfrm>
            <a:off x="134300" y="815775"/>
            <a:ext cx="5851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fabriqués (Par nous-mêmes pour des coûts réduits)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9"/>
          <p:cNvSpPr txBox="1"/>
          <p:nvPr/>
        </p:nvSpPr>
        <p:spPr>
          <a:xfrm>
            <a:off x="134300" y="1071800"/>
            <a:ext cx="38808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fr-FR" u="sng"/>
              <a:t>Tube à section carrée 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Aluminium 6060 T6  (20x20x2)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</a:t>
            </a:r>
            <a:r>
              <a:rPr lang="fr-FR"/>
              <a:t>95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Perceuse à colonne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Tube à section carrée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Aluminium 6060 T6 (20x20x1.5)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35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Contre-perçage, perceuse à colonne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Support gaine du cable d’accélérateur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Rond aluminium (diamètre 4)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</a:t>
            </a:r>
            <a:r>
              <a:rPr lang="fr-FR"/>
              <a:t>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Cintrage, perçage, filetage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9525" y="3551500"/>
            <a:ext cx="1868749" cy="10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8200" y="1169350"/>
            <a:ext cx="2971739" cy="11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168200" y="2387624"/>
            <a:ext cx="2312664" cy="1058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9" name="Google Shape;519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  <p:sp>
        <p:nvSpPr>
          <p:cNvPr id="521" name="Google Shape;521;p51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1"/>
          <p:cNvSpPr txBox="1"/>
          <p:nvPr/>
        </p:nvSpPr>
        <p:spPr>
          <a:xfrm>
            <a:off x="134300" y="815775"/>
            <a:ext cx="5851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fabriqués (Par les partenaires)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1"/>
          <p:cNvSpPr txBox="1"/>
          <p:nvPr/>
        </p:nvSpPr>
        <p:spPr>
          <a:xfrm>
            <a:off x="272650" y="1222500"/>
            <a:ext cx="4701900" cy="16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Entretoises intérieures et extérieures pour rotules MC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Acier S</a:t>
            </a:r>
            <a:r>
              <a:rPr lang="fr-FR">
                <a:solidFill>
                  <a:schemeClr val="dk1"/>
                </a:solidFill>
              </a:rPr>
              <a:t>235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 1</a:t>
            </a:r>
            <a:r>
              <a:rPr lang="fr-FR"/>
              <a:t>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et </a:t>
            </a:r>
            <a:r>
              <a:rPr lang="fr-FR"/>
              <a:t>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Usinage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: Boisard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309" y="2901800"/>
            <a:ext cx="1252081" cy="1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463" y="937725"/>
            <a:ext cx="1606941" cy="1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5375" y="2441001"/>
            <a:ext cx="3520075" cy="25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0625" y="937725"/>
            <a:ext cx="2273860" cy="1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0625" y="2901800"/>
            <a:ext cx="2054641" cy="13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1"/>
          <p:cNvSpPr txBox="1"/>
          <p:nvPr/>
        </p:nvSpPr>
        <p:spPr>
          <a:xfrm>
            <a:off x="6285275" y="4288925"/>
            <a:ext cx="2472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200 MPa</a:t>
            </a:r>
            <a:endParaRPr/>
          </a:p>
        </p:txBody>
      </p:sp>
      <p:sp>
        <p:nvSpPr>
          <p:cNvPr id="531" name="Google Shape;531;p51"/>
          <p:cNvSpPr txBox="1"/>
          <p:nvPr/>
        </p:nvSpPr>
        <p:spPr>
          <a:xfrm>
            <a:off x="6285275" y="2321275"/>
            <a:ext cx="2472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240 MPa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of contents</a:t>
            </a:r>
            <a:endParaRPr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idx="1"/>
          </p:nvPr>
        </p:nvSpPr>
        <p:spPr>
          <a:xfrm>
            <a:off x="628650" y="759618"/>
            <a:ext cx="7886700" cy="368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0404"/>
              </a:buClr>
              <a:buSzPts val="1800"/>
              <a:buNone/>
            </a:pPr>
            <a:r>
              <a:rPr lang="fr-FR" sz="1800" b="1" dirty="0">
                <a:solidFill>
                  <a:srgbClr val="FF0000"/>
                </a:solidFill>
              </a:rPr>
              <a:t>S1 - Liaison au sol mécatronique </a:t>
            </a:r>
            <a:r>
              <a:rPr lang="fr-FR" sz="1800" dirty="0"/>
              <a:t>(1h)</a:t>
            </a:r>
            <a:endParaRPr sz="1100" dirty="0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Résultats </a:t>
            </a:r>
            <a:r>
              <a:rPr lang="fr-FR" sz="1100" dirty="0" err="1">
                <a:solidFill>
                  <a:schemeClr val="dk1"/>
                </a:solidFill>
              </a:rPr>
              <a:t>MECAmaster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Système de freinage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fr-FR" sz="1100" dirty="0">
                <a:solidFill>
                  <a:srgbClr val="000000"/>
                </a:solidFill>
              </a:rPr>
              <a:t>Triangles</a:t>
            </a:r>
            <a:endParaRPr sz="1100" dirty="0">
              <a:solidFill>
                <a:srgbClr val="000000"/>
              </a:solidFill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0404"/>
              </a:buClr>
              <a:buSzPts val="1800"/>
              <a:buNone/>
            </a:pPr>
            <a:r>
              <a:rPr lang="fr-FR" sz="1800" b="1" dirty="0">
                <a:solidFill>
                  <a:schemeClr val="accent6"/>
                </a:solidFill>
              </a:rPr>
              <a:t>S3 - Châssis équipé et aérodynamique </a:t>
            </a:r>
            <a:r>
              <a:rPr lang="fr-FR" sz="1800" dirty="0"/>
              <a:t>(1h)</a:t>
            </a:r>
            <a:endParaRPr sz="18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 dirty="0"/>
              <a:t>Ergonomie</a:t>
            </a:r>
            <a:endParaRPr sz="11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 dirty="0"/>
              <a:t>Structure tubulaire</a:t>
            </a:r>
            <a:endParaRPr sz="1100" dirty="0"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fr-FR" sz="1800" b="1" dirty="0">
                <a:solidFill>
                  <a:schemeClr val="accent4"/>
                </a:solidFill>
              </a:rPr>
              <a:t>S2 - Motorisation instrumentée </a:t>
            </a:r>
            <a:r>
              <a:rPr lang="fr-FR" sz="1800" dirty="0"/>
              <a:t>(1h)</a:t>
            </a:r>
            <a:endParaRPr sz="18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Motorisation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Admission 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Echappement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Refroidissement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Réservoir d’essence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Transmission secondaire</a:t>
            </a:r>
            <a:endParaRPr sz="1100" dirty="0"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fr-FR" sz="1800" b="1" dirty="0">
                <a:solidFill>
                  <a:srgbClr val="00B050"/>
                </a:solidFill>
              </a:rPr>
              <a:t>S4 - Système SEISM</a:t>
            </a:r>
            <a:r>
              <a:rPr lang="fr-FR" sz="1800" dirty="0"/>
              <a:t> (1h)</a:t>
            </a:r>
            <a:endParaRPr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Faisceau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tableau de bord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cartes avant et arrière</a:t>
            </a:r>
            <a:endParaRPr sz="1100" dirty="0">
              <a:solidFill>
                <a:schemeClr val="dk1"/>
              </a:solidFill>
            </a:endParaRPr>
          </a:p>
          <a:p>
            <a:pPr marL="6159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1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7" name="Google Shape;537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  <p:sp>
        <p:nvSpPr>
          <p:cNvPr id="539" name="Google Shape;539;p52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2"/>
          <p:cNvSpPr txBox="1"/>
          <p:nvPr/>
        </p:nvSpPr>
        <p:spPr>
          <a:xfrm>
            <a:off x="134300" y="815775"/>
            <a:ext cx="5851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fabriqués (Par les partenaires)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2"/>
          <p:cNvSpPr txBox="1"/>
          <p:nvPr/>
        </p:nvSpPr>
        <p:spPr>
          <a:xfrm>
            <a:off x="134300" y="1277925"/>
            <a:ext cx="3859800" cy="2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Support latérale pédale de frein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Acier S235 3mm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 </a:t>
            </a:r>
            <a:r>
              <a:rPr lang="fr-FR"/>
              <a:t>80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Support latérale pédale d’accélérateur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Acier S235 3mm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 </a:t>
            </a:r>
            <a:r>
              <a:rPr lang="fr-FR"/>
              <a:t>55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et </a:t>
            </a:r>
            <a:r>
              <a:rPr lang="fr-FR"/>
              <a:t>65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373" y="1143675"/>
            <a:ext cx="2477264" cy="152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225" y="3129000"/>
            <a:ext cx="1329725" cy="19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3625" y="3129000"/>
            <a:ext cx="973918" cy="195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3412" y="2862575"/>
            <a:ext cx="1880516" cy="22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9950" y="1143676"/>
            <a:ext cx="3144520" cy="15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2"/>
          <p:cNvSpPr txBox="1"/>
          <p:nvPr/>
        </p:nvSpPr>
        <p:spPr>
          <a:xfrm>
            <a:off x="6924150" y="2862575"/>
            <a:ext cx="24720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Charge : 2000*ratio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260 MPa (conditions limites)</a:t>
            </a:r>
            <a:endParaRPr/>
          </a:p>
        </p:txBody>
      </p:sp>
      <p:cxnSp>
        <p:nvCxnSpPr>
          <p:cNvPr id="549" name="Google Shape;549;p52"/>
          <p:cNvCxnSpPr/>
          <p:nvPr/>
        </p:nvCxnSpPr>
        <p:spPr>
          <a:xfrm rot="10800000">
            <a:off x="7903700" y="2531875"/>
            <a:ext cx="0" cy="432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0" name="Google Shape;550;p52"/>
          <p:cNvSpPr txBox="1"/>
          <p:nvPr/>
        </p:nvSpPr>
        <p:spPr>
          <a:xfrm>
            <a:off x="7005825" y="3965475"/>
            <a:ext cx="24720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Charge : 300 N (30 N de décentrage)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180 MPa </a:t>
            </a:r>
            <a:endParaRPr/>
          </a:p>
        </p:txBody>
      </p:sp>
      <p:cxnSp>
        <p:nvCxnSpPr>
          <p:cNvPr id="551" name="Google Shape;551;p52"/>
          <p:cNvCxnSpPr/>
          <p:nvPr/>
        </p:nvCxnSpPr>
        <p:spPr>
          <a:xfrm flipH="1">
            <a:off x="6640125" y="4491125"/>
            <a:ext cx="365700" cy="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7" name="Google Shape;557;p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  <p:sp>
        <p:nvSpPr>
          <p:cNvPr id="559" name="Google Shape;559;p53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3"/>
          <p:cNvSpPr txBox="1"/>
          <p:nvPr/>
        </p:nvSpPr>
        <p:spPr>
          <a:xfrm>
            <a:off x="134300" y="815775"/>
            <a:ext cx="5851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fabriqués (Par les partenaires)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3"/>
          <p:cNvSpPr txBox="1"/>
          <p:nvPr/>
        </p:nvSpPr>
        <p:spPr>
          <a:xfrm>
            <a:off x="236125" y="1143675"/>
            <a:ext cx="4091700" cy="3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Cale talon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Aluminium 2017A T4 2.5mm (260 MPa)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 </a:t>
            </a:r>
            <a:r>
              <a:rPr lang="fr-FR"/>
              <a:t>30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laser, pliage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Cale bout de pied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Aluminium 2017A T4 2.5mm </a:t>
            </a:r>
            <a:r>
              <a:rPr lang="fr-FR">
                <a:solidFill>
                  <a:schemeClr val="dk1"/>
                </a:solidFill>
              </a:rPr>
              <a:t>(260 MPa)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 </a:t>
            </a:r>
            <a:r>
              <a:rPr lang="fr-FR"/>
              <a:t>50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laser, pliage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Support Brake Over Travel Switch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</a:t>
            </a:r>
            <a:r>
              <a:rPr lang="fr-FR"/>
              <a:t>Aluminium 2017A T4 2.5mm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</a:t>
            </a:r>
            <a:r>
              <a:rPr lang="fr-FR"/>
              <a:t>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</a:t>
            </a:r>
            <a:endParaRPr sz="1400" b="0" i="0" u="none" strike="noStrike" cap="none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laser, pliage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862" y="2347175"/>
            <a:ext cx="2241026" cy="156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7850" y="826667"/>
            <a:ext cx="2727576" cy="14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7200" y="3512200"/>
            <a:ext cx="1000632" cy="144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9163" y="948538"/>
            <a:ext cx="1945324" cy="119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2926" y="2883175"/>
            <a:ext cx="1945299" cy="207192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3"/>
          <p:cNvSpPr txBox="1"/>
          <p:nvPr/>
        </p:nvSpPr>
        <p:spPr>
          <a:xfrm>
            <a:off x="5257850" y="4238975"/>
            <a:ext cx="1651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Charge : 30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145 MPa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4" name="Google Shape;574;p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  <p:sp>
        <p:nvSpPr>
          <p:cNvPr id="576" name="Google Shape;576;p54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4"/>
          <p:cNvSpPr txBox="1"/>
          <p:nvPr/>
        </p:nvSpPr>
        <p:spPr>
          <a:xfrm>
            <a:off x="134300" y="815775"/>
            <a:ext cx="5851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fabriqués (Par les partenaires)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4"/>
          <p:cNvSpPr txBox="1"/>
          <p:nvPr/>
        </p:nvSpPr>
        <p:spPr>
          <a:xfrm>
            <a:off x="256650" y="1297675"/>
            <a:ext cx="48150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Chapes avants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Acier S235 3mm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20</a:t>
            </a:r>
            <a:r>
              <a:rPr lang="fr-FR"/>
              <a:t> 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Chapes </a:t>
            </a:r>
            <a:r>
              <a:rPr lang="fr-FR"/>
              <a:t>arrières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Aci</a:t>
            </a:r>
            <a:r>
              <a:rPr lang="fr-FR"/>
              <a:t>er S235 3mm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15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925" y="2841553"/>
            <a:ext cx="1083020" cy="113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929" y="1246985"/>
            <a:ext cx="1083021" cy="150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0900" y="1246975"/>
            <a:ext cx="2197474" cy="150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0900" y="2841552"/>
            <a:ext cx="1541212" cy="113959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4"/>
          <p:cNvSpPr txBox="1"/>
          <p:nvPr/>
        </p:nvSpPr>
        <p:spPr>
          <a:xfrm>
            <a:off x="2853000" y="3946000"/>
            <a:ext cx="1651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Charge : 500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225 MPa</a:t>
            </a:r>
            <a:endParaRPr/>
          </a:p>
        </p:txBody>
      </p:sp>
      <p:sp>
        <p:nvSpPr>
          <p:cNvPr id="585" name="Google Shape;585;p54"/>
          <p:cNvSpPr txBox="1"/>
          <p:nvPr/>
        </p:nvSpPr>
        <p:spPr>
          <a:xfrm>
            <a:off x="6010325" y="1586825"/>
            <a:ext cx="1651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Charge :500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90 MPa</a:t>
            </a:r>
            <a:endParaRPr/>
          </a:p>
        </p:txBody>
      </p:sp>
      <p:sp>
        <p:nvSpPr>
          <p:cNvPr id="586" name="Google Shape;586;p54"/>
          <p:cNvSpPr txBox="1"/>
          <p:nvPr/>
        </p:nvSpPr>
        <p:spPr>
          <a:xfrm>
            <a:off x="2853000" y="4546600"/>
            <a:ext cx="5232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Dimensionnement en torsion de la pédale principalement</a:t>
            </a:r>
            <a:endParaRPr/>
          </a:p>
        </p:txBody>
      </p:sp>
      <p:pic>
        <p:nvPicPr>
          <p:cNvPr id="587" name="Google Shape;587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0325" y="2129250"/>
            <a:ext cx="2920826" cy="246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93" name="Google Shape;593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  <p:sp>
        <p:nvSpPr>
          <p:cNvPr id="595" name="Google Shape;595;p55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5"/>
          <p:cNvSpPr txBox="1"/>
          <p:nvPr/>
        </p:nvSpPr>
        <p:spPr>
          <a:xfrm>
            <a:off x="369600" y="938350"/>
            <a:ext cx="29361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Bilan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5"/>
          <p:cNvSpPr txBox="1"/>
          <p:nvPr/>
        </p:nvSpPr>
        <p:spPr>
          <a:xfrm>
            <a:off x="379850" y="1554350"/>
            <a:ext cx="4332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Vulcanix : 2.550 kg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Optimus : 2.01</a:t>
            </a:r>
            <a:r>
              <a:rPr lang="fr-FR"/>
              <a:t>0 kg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i="0" u="sng" strike="noStrike" cap="none">
                <a:solidFill>
                  <a:srgbClr val="000000"/>
                </a:solidFill>
              </a:rPr>
              <a:t>Gain : 21 %</a:t>
            </a:r>
            <a:endParaRPr sz="1400" i="0" u="sng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800" y="790125"/>
            <a:ext cx="4590550" cy="39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Vue globale des triangles &amp; suspensions</a:t>
            </a:r>
            <a:endParaRPr dirty="0"/>
          </a:p>
        </p:txBody>
      </p:sp>
      <p:sp>
        <p:nvSpPr>
          <p:cNvPr id="605" name="Google Shape;605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  <p:pic>
        <p:nvPicPr>
          <p:cNvPr id="607" name="Google Shape;607;p56"/>
          <p:cNvPicPr preferRelativeResize="0"/>
          <p:nvPr/>
        </p:nvPicPr>
        <p:blipFill rotWithShape="1">
          <a:blip r:embed="rId3">
            <a:alphaModFix/>
          </a:blip>
          <a:srcRect l="22918" t="4003" r="18646" b="5629"/>
          <a:stretch/>
        </p:blipFill>
        <p:spPr>
          <a:xfrm>
            <a:off x="995050" y="752200"/>
            <a:ext cx="6240684" cy="439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  <p:sp>
        <p:nvSpPr>
          <p:cNvPr id="614" name="Google Shape;614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Biellettes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sz="1400" dirty="0"/>
              <a:t>Permettre le réglage de la garde au sol/ de la pince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1400" dirty="0" err="1"/>
              <a:t>Drawing</a:t>
            </a:r>
            <a:endParaRPr lang="fr-FR" sz="1400" dirty="0"/>
          </a:p>
          <a:p>
            <a:r>
              <a:rPr lang="fr-FR" sz="1400" dirty="0" err="1"/>
              <a:t>Manufacturing</a:t>
            </a:r>
            <a:endParaRPr lang="fr-FR" sz="1400" dirty="0"/>
          </a:p>
          <a:p>
            <a:r>
              <a:rPr lang="fr-FR" sz="1400" dirty="0" err="1"/>
              <a:t>Orders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Xx €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85097" y="3066548"/>
            <a:ext cx="3924763" cy="754911"/>
          </a:xfrm>
        </p:spPr>
        <p:txBody>
          <a:bodyPr/>
          <a:lstStyle/>
          <a:p>
            <a:r>
              <a:rPr lang="fr-FR" sz="1400" dirty="0"/>
              <a:t>Conception</a:t>
            </a:r>
          </a:p>
          <a:p>
            <a:endParaRPr lang="en-US" sz="1400" dirty="0"/>
          </a:p>
        </p:txBody>
      </p:sp>
      <p:sp>
        <p:nvSpPr>
          <p:cNvPr id="615" name="Google Shape;615;p57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097" y="2069316"/>
            <a:ext cx="8617741" cy="659491"/>
          </a:xfrm>
        </p:spPr>
        <p:txBody>
          <a:bodyPr>
            <a:normAutofit/>
          </a:bodyPr>
          <a:lstStyle/>
          <a:p>
            <a:r>
              <a:rPr lang="fr-FR" sz="1400" dirty="0"/>
              <a:t>Avoir une plage de réglage de 7 mm minimum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Biellettes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23" name="Google Shape;623;p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  <p:sp>
        <p:nvSpPr>
          <p:cNvPr id="625" name="Google Shape;625;p58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8"/>
          <p:cNvSpPr txBox="1"/>
          <p:nvPr/>
        </p:nvSpPr>
        <p:spPr>
          <a:xfrm>
            <a:off x="5984900" y="1082850"/>
            <a:ext cx="30072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Règle (GDI)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longueur à l’intérieur du taraudage = 1,5 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Plage de réglage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7,6 mm (pour 7mm en objectif)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 pas à droite + 12 pas à gauche (dont 4 + 4 de rechange)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Alpentech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5" y="784413"/>
            <a:ext cx="1134704" cy="43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5" y="755138"/>
            <a:ext cx="1134704" cy="43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8"/>
          <p:cNvPicPr preferRelativeResize="0"/>
          <p:nvPr/>
        </p:nvPicPr>
        <p:blipFill rotWithShape="1">
          <a:blip r:embed="rId5">
            <a:alphaModFix/>
          </a:blip>
          <a:srcRect l="8834" r="17845"/>
          <a:stretch/>
        </p:blipFill>
        <p:spPr>
          <a:xfrm>
            <a:off x="1252863" y="1082850"/>
            <a:ext cx="1924225" cy="350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6575" y="1505978"/>
            <a:ext cx="2396225" cy="26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Portes-rotules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7" name="Google Shape;637;p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  <p:sp>
        <p:nvSpPr>
          <p:cNvPr id="639" name="Google Shape;639;p59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9"/>
          <p:cNvSpPr txBox="1"/>
          <p:nvPr/>
        </p:nvSpPr>
        <p:spPr>
          <a:xfrm>
            <a:off x="5984900" y="1082850"/>
            <a:ext cx="30072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Embouts avec filetage mâle</a:t>
            </a:r>
            <a:b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Fournisseur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SKF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Produit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SA E 6 (pas à droite, M6)</a:t>
            </a:r>
            <a:b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 E 6 (pas à gauche, M6)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12 pas à droite + 12 pas à gauche (dont 4 + 4 de rechange)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575" y="841217"/>
            <a:ext cx="49053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</a:t>
            </a:r>
            <a:endParaRPr dirty="0"/>
          </a:p>
        </p:txBody>
      </p:sp>
      <p:sp>
        <p:nvSpPr>
          <p:cNvPr id="652" name="Google Shape;652;p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Relier le châssis à la roue équipée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Fiabilisation collage rotules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Caractérisation collage alu-alu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Diminution de la masse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Conception 3D, dimensionnement &amp; vérification des collisions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24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Réalisation des essais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Mise en plan, retravailler les chapes &amp; commandes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648" name="Google Shape;648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  <p:sp>
        <p:nvSpPr>
          <p:cNvPr id="650" name="Google Shape;650;p60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0"/>
          <p:cNvSpPr/>
          <p:nvPr/>
        </p:nvSpPr>
        <p:spPr>
          <a:xfrm>
            <a:off x="3086341" y="4544298"/>
            <a:ext cx="39805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Conservation triangles en carbone</a:t>
            </a:r>
            <a:endParaRPr sz="18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  <p:sp>
        <p:nvSpPr>
          <p:cNvPr id="660" name="Google Shape;660;p61"/>
          <p:cNvSpPr txBox="1">
            <a:spLocks noGrp="1"/>
          </p:cNvSpPr>
          <p:nvPr>
            <p:ph type="title"/>
          </p:nvPr>
        </p:nvSpPr>
        <p:spPr>
          <a:xfrm>
            <a:off x="37214" y="82913"/>
            <a:ext cx="6490335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Inserts côté châssis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Alu</a:t>
            </a:r>
            <a:r>
              <a:rPr lang="en-US" dirty="0"/>
              <a:t> 7075 T6 (Re = 480 MPa)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518419" y="4233708"/>
            <a:ext cx="7187833" cy="369332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Fatigue (Ref = 250 MPa)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Usinage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AlpenTech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5292616" y="2447162"/>
            <a:ext cx="3696895" cy="263525"/>
          </a:xfrm>
        </p:spPr>
        <p:txBody>
          <a:bodyPr/>
          <a:lstStyle/>
          <a:p>
            <a:r>
              <a:rPr lang="en-US" dirty="0"/>
              <a:t>28 (avec 8 </a:t>
            </a:r>
            <a:r>
              <a:rPr lang="en-US" dirty="0" err="1"/>
              <a:t>rechanges</a:t>
            </a:r>
            <a:r>
              <a:rPr lang="en-US" dirty="0"/>
              <a:t> et 4 pour </a:t>
            </a:r>
            <a:r>
              <a:rPr lang="en-US" dirty="0" err="1"/>
              <a:t>essais</a:t>
            </a:r>
            <a:r>
              <a:rPr lang="en-US" dirty="0"/>
              <a:t>)</a:t>
            </a:r>
          </a:p>
        </p:txBody>
      </p:sp>
      <p:sp>
        <p:nvSpPr>
          <p:cNvPr id="661" name="Google Shape;661;p61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1"/>
          <p:cNvPicPr preferRelativeResize="0"/>
          <p:nvPr/>
        </p:nvPicPr>
        <p:blipFill rotWithShape="1">
          <a:blip r:embed="rId4">
            <a:alphaModFix/>
          </a:blip>
          <a:srcRect l="8534" r="18520"/>
          <a:stretch/>
        </p:blipFill>
        <p:spPr>
          <a:xfrm>
            <a:off x="224576" y="998016"/>
            <a:ext cx="1604224" cy="2584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9556" y="1004638"/>
            <a:ext cx="1598663" cy="144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BFA5A13-2781-4021-A787-740F29684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4B09EA-DB20-4682-9D6C-18D849E9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946"/>
            <a:ext cx="9144000" cy="42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  <p:sp>
        <p:nvSpPr>
          <p:cNvPr id="672" name="Google Shape;672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Inserts côté châssis</a:t>
            </a:r>
            <a:endParaRPr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traction à 6250 N sur le bras avant du triangle avant en bas (</a:t>
            </a:r>
            <a:r>
              <a:rPr lang="fr-FR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Braking</a:t>
            </a:r>
            <a:r>
              <a:rPr lang="fr-F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2G)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94967295"/>
          </p:nvPr>
        </p:nvSpPr>
        <p:spPr>
          <a:xfrm>
            <a:off x="1783699" y="4256097"/>
            <a:ext cx="2803457" cy="33165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294967295"/>
          </p:nvPr>
        </p:nvSpPr>
        <p:spPr>
          <a:xfrm flipH="1">
            <a:off x="7180595" y="4176483"/>
            <a:ext cx="1690844" cy="203303"/>
          </a:xfrm>
        </p:spPr>
        <p:txBody>
          <a:bodyPr>
            <a:normAutofit fontScale="40000" lnSpcReduction="20000"/>
          </a:bodyPr>
          <a:lstStyle/>
          <a:p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294967295"/>
          </p:nvPr>
        </p:nvSpPr>
        <p:spPr>
          <a:xfrm flipH="1">
            <a:off x="7180595" y="4421924"/>
            <a:ext cx="1690844" cy="203303"/>
          </a:xfrm>
        </p:spPr>
        <p:txBody>
          <a:bodyPr>
            <a:normAutofit fontScale="40000" lnSpcReduction="20000"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2" name="Text Placeholder 2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3" name="Google Shape;673;p62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2"/>
          <p:cNvSpPr txBox="1"/>
          <p:nvPr/>
        </p:nvSpPr>
        <p:spPr>
          <a:xfrm>
            <a:off x="255282" y="3065794"/>
            <a:ext cx="3382166" cy="1344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 (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480 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MPa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charge critique :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traction à 6250 N sur le bras avant du triangle avant en bas (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Braking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2G)</a:t>
            </a:r>
            <a:b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 dirty="0">
                <a:solidFill>
                  <a:srgbClr val="000000"/>
                </a:solidFill>
              </a:rPr>
              <a:t>Contrainte maximale :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lang="fr-FR" dirty="0"/>
              <a:t>55 </a:t>
            </a:r>
            <a:r>
              <a:rPr lang="fr-FR" dirty="0" err="1"/>
              <a:t>MPa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3399" y="980094"/>
            <a:ext cx="2137999" cy="2148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2"/>
          <p:cNvPicPr preferRelativeResize="0"/>
          <p:nvPr/>
        </p:nvPicPr>
        <p:blipFill rotWithShape="1">
          <a:blip r:embed="rId5">
            <a:alphaModFix/>
          </a:blip>
          <a:srcRect r="20997"/>
          <a:stretch/>
        </p:blipFill>
        <p:spPr>
          <a:xfrm>
            <a:off x="6535098" y="1055955"/>
            <a:ext cx="2336341" cy="181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Inserts côté châssis</a:t>
            </a:r>
            <a:endParaRPr dirty="0"/>
          </a:p>
        </p:txBody>
      </p:sp>
      <p:sp>
        <p:nvSpPr>
          <p:cNvPr id="683" name="Google Shape;683;p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  <p:sp>
        <p:nvSpPr>
          <p:cNvPr id="685" name="Google Shape;685;p63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3"/>
          <p:cNvSpPr txBox="1"/>
          <p:nvPr/>
        </p:nvSpPr>
        <p:spPr>
          <a:xfrm>
            <a:off x="212175" y="819450"/>
            <a:ext cx="4536300" cy="3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Dimensionnement épaulement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</a:rPr>
              <a:t>calcul “à la main”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-&gt; Abaque wikipédia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-&gt; Site </a:t>
            </a:r>
            <a:r>
              <a:rPr lang="fr-F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MecaTools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Rayon de congé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0,4 mm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Kt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2,55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145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b="1">
                <a:solidFill>
                  <a:schemeClr val="dk1"/>
                </a:solidFill>
              </a:rPr>
              <a:t>Tester en essai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Dimensionnement perçage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</a:rPr>
              <a:t>calcul “à la main”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-&gt; traction simple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 b="1">
                <a:solidFill>
                  <a:schemeClr val="dk1"/>
                </a:solidFill>
              </a:rPr>
              <a:t>Contrainte uniforme :</a:t>
            </a:r>
            <a:r>
              <a:rPr lang="fr-FR">
                <a:solidFill>
                  <a:schemeClr val="dk1"/>
                </a:solidFill>
              </a:rPr>
              <a:t> 105 MPa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</a:rPr>
              <a:t>Tester en essai</a:t>
            </a:r>
            <a:endParaRPr sz="1400" b="1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2361" y="819450"/>
            <a:ext cx="3705040" cy="43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  <p:sp>
        <p:nvSpPr>
          <p:cNvPr id="695" name="Google Shape;695;p64"/>
          <p:cNvSpPr txBox="1">
            <a:spLocks noGrp="1"/>
          </p:cNvSpPr>
          <p:nvPr>
            <p:ph type="title"/>
          </p:nvPr>
        </p:nvSpPr>
        <p:spPr>
          <a:xfrm>
            <a:off x="37214" y="82913"/>
            <a:ext cx="8242575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Inserts triangles inférieurs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 7075 T6 (Re = 480 MPa)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879822" y="4337672"/>
            <a:ext cx="3354595" cy="265367"/>
          </a:xfrm>
        </p:spPr>
        <p:txBody>
          <a:bodyPr>
            <a:normAutofit fontScale="70000" lnSpcReduction="20000"/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Usinage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AlpenTech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5292616" y="2684178"/>
            <a:ext cx="1046162" cy="263525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av</a:t>
            </a:r>
            <a:r>
              <a:rPr lang="en-US" dirty="0"/>
              <a:t> + 2 </a:t>
            </a:r>
            <a:r>
              <a:rPr lang="en-US" dirty="0" err="1"/>
              <a:t>ar</a:t>
            </a:r>
            <a:endParaRPr lang="en-US" dirty="0"/>
          </a:p>
        </p:txBody>
      </p:sp>
      <p:pic>
        <p:nvPicPr>
          <p:cNvPr id="697" name="Google Shape;69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386" y="956243"/>
            <a:ext cx="1500212" cy="175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871" y="1013115"/>
            <a:ext cx="1702951" cy="251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33</a:t>
            </a:fld>
            <a:endParaRPr dirty="0"/>
          </a:p>
        </p:txBody>
      </p:sp>
      <p:sp>
        <p:nvSpPr>
          <p:cNvPr id="707" name="Google Shape;707;p65"/>
          <p:cNvSpPr txBox="1">
            <a:spLocks noGrp="1"/>
          </p:cNvSpPr>
          <p:nvPr>
            <p:ph type="title"/>
          </p:nvPr>
        </p:nvSpPr>
        <p:spPr>
          <a:xfrm>
            <a:off x="37214" y="82913"/>
            <a:ext cx="8180275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Inserts triangles avant inférieurs</a:t>
            </a:r>
            <a:endParaRPr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294967295"/>
          </p:nvPr>
        </p:nvSpPr>
        <p:spPr>
          <a:xfrm>
            <a:off x="275307" y="3090012"/>
            <a:ext cx="3791663" cy="905502"/>
          </a:xfrm>
        </p:spPr>
        <p:txBody>
          <a:bodyPr>
            <a:normAutofit fontScale="92500"/>
          </a:bodyPr>
          <a:lstStyle/>
          <a:p>
            <a:r>
              <a:rPr lang="en-US" dirty="0"/>
              <a:t>Contact </a:t>
            </a:r>
            <a:r>
              <a:rPr lang="en-US" dirty="0" err="1"/>
              <a:t>virtuel</a:t>
            </a:r>
            <a:r>
              <a:rPr lang="en-US" dirty="0"/>
              <a:t> au </a:t>
            </a:r>
            <a:r>
              <a:rPr lang="en-US" dirty="0" err="1"/>
              <a:t>centre</a:t>
            </a:r>
            <a:r>
              <a:rPr lang="en-US" dirty="0"/>
              <a:t> </a:t>
            </a:r>
            <a:r>
              <a:rPr lang="en-US" dirty="0" err="1"/>
              <a:t>encastré</a:t>
            </a:r>
            <a:endParaRPr lang="en-US" dirty="0"/>
          </a:p>
          <a:p>
            <a:r>
              <a:rPr lang="en-US" dirty="0" err="1"/>
              <a:t>Encastrement</a:t>
            </a:r>
            <a:r>
              <a:rPr lang="en-US" dirty="0"/>
              <a:t> des inserts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charge critique :</a:t>
            </a:r>
            <a:r>
              <a:rPr lang="fr-F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Braking</a:t>
            </a:r>
            <a:r>
              <a:rPr lang="fr-F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2G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94967295"/>
          </p:nvPr>
        </p:nvSpPr>
        <p:spPr>
          <a:xfrm>
            <a:off x="2060497" y="4357748"/>
            <a:ext cx="3791663" cy="29900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maximale  :</a:t>
            </a:r>
            <a:r>
              <a:rPr lang="fr-FR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220 </a:t>
            </a:r>
            <a:r>
              <a:rPr lang="fr-FR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Mpa</a:t>
            </a:r>
            <a:r>
              <a:rPr lang="fr-FR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</a:t>
            </a:r>
            <a:r>
              <a:rPr lang="fr-FR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</a:t>
            </a:r>
            <a:r>
              <a:rPr lang="fr-FR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0.3 mm</a:t>
            </a:r>
          </a:p>
          <a:p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294967295"/>
          </p:nvPr>
        </p:nvSpPr>
        <p:spPr>
          <a:xfrm flipH="1">
            <a:off x="7453156" y="4357748"/>
            <a:ext cx="1583792" cy="2738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Sf = 2,3</a:t>
            </a:r>
          </a:p>
        </p:txBody>
      </p:sp>
      <p:pic>
        <p:nvPicPr>
          <p:cNvPr id="709" name="Google Shape;70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5"/>
          <p:cNvPicPr preferRelativeResize="0"/>
          <p:nvPr/>
        </p:nvPicPr>
        <p:blipFill rotWithShape="1">
          <a:blip r:embed="rId4">
            <a:alphaModFix/>
          </a:blip>
          <a:srcRect l="6528" r="2924"/>
          <a:stretch/>
        </p:blipFill>
        <p:spPr>
          <a:xfrm>
            <a:off x="4423413" y="913458"/>
            <a:ext cx="2846666" cy="28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5"/>
          <p:cNvPicPr preferRelativeResize="0"/>
          <p:nvPr/>
        </p:nvPicPr>
        <p:blipFill rotWithShape="1">
          <a:blip r:embed="rId5">
            <a:alphaModFix/>
          </a:blip>
          <a:srcRect l="5195" t="-7336" r="26170" b="14460"/>
          <a:stretch/>
        </p:blipFill>
        <p:spPr>
          <a:xfrm>
            <a:off x="7492392" y="798321"/>
            <a:ext cx="1434708" cy="144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5"/>
          <p:cNvPicPr preferRelativeResize="0"/>
          <p:nvPr/>
        </p:nvPicPr>
        <p:blipFill rotWithShape="1">
          <a:blip r:embed="rId6">
            <a:alphaModFix/>
          </a:blip>
          <a:srcRect l="8704" t="4428" r="34702" b="25617"/>
          <a:stretch/>
        </p:blipFill>
        <p:spPr>
          <a:xfrm>
            <a:off x="7424615" y="2338497"/>
            <a:ext cx="1446824" cy="165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34</a:t>
            </a:fld>
            <a:endParaRPr/>
          </a:p>
        </p:txBody>
      </p:sp>
      <p:sp>
        <p:nvSpPr>
          <p:cNvPr id="720" name="Google Shape;72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Inserts triangles arrière inférieurs</a:t>
            </a:r>
            <a:endParaRPr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294967295"/>
          </p:nvPr>
        </p:nvSpPr>
        <p:spPr>
          <a:xfrm>
            <a:off x="1583226" y="2363472"/>
            <a:ext cx="2728013" cy="331605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94967295"/>
          </p:nvPr>
        </p:nvSpPr>
        <p:spPr>
          <a:xfrm>
            <a:off x="1583225" y="4244526"/>
            <a:ext cx="2803457" cy="331654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294967295"/>
          </p:nvPr>
        </p:nvSpPr>
        <p:spPr>
          <a:xfrm flipH="1">
            <a:off x="7180595" y="4176483"/>
            <a:ext cx="1690844" cy="203303"/>
          </a:xfrm>
        </p:spPr>
        <p:txBody>
          <a:bodyPr>
            <a:normAutofit fontScale="40000" lnSpcReduction="20000"/>
          </a:bodyPr>
          <a:lstStyle/>
          <a:p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294967295"/>
          </p:nvPr>
        </p:nvSpPr>
        <p:spPr>
          <a:xfrm flipH="1">
            <a:off x="7180595" y="4421924"/>
            <a:ext cx="1690844" cy="203303"/>
          </a:xfrm>
        </p:spPr>
        <p:txBody>
          <a:bodyPr>
            <a:normAutofit fontScale="40000" lnSpcReduction="20000"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2" name="Text Placeholder 2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1" name="Google Shape;721;p66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6"/>
          <p:cNvSpPr txBox="1"/>
          <p:nvPr/>
        </p:nvSpPr>
        <p:spPr>
          <a:xfrm>
            <a:off x="255282" y="2860000"/>
            <a:ext cx="47337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 (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480 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MPa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charge critique :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2G</a:t>
            </a:r>
            <a:b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maximale  :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140 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66"/>
          <p:cNvPicPr preferRelativeResize="0"/>
          <p:nvPr/>
        </p:nvPicPr>
        <p:blipFill rotWithShape="1">
          <a:blip r:embed="rId4">
            <a:alphaModFix/>
          </a:blip>
          <a:srcRect l="11763" r="-1698"/>
          <a:stretch/>
        </p:blipFill>
        <p:spPr>
          <a:xfrm>
            <a:off x="4102990" y="986187"/>
            <a:ext cx="2763696" cy="286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6"/>
          <p:cNvPicPr preferRelativeResize="0"/>
          <p:nvPr/>
        </p:nvPicPr>
        <p:blipFill rotWithShape="1">
          <a:blip r:embed="rId5">
            <a:alphaModFix/>
          </a:blip>
          <a:srcRect l="2109" t="-6263" r="38959" b="17915"/>
          <a:stretch/>
        </p:blipFill>
        <p:spPr>
          <a:xfrm>
            <a:off x="6987965" y="845082"/>
            <a:ext cx="1319369" cy="152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6"/>
          <p:cNvPicPr preferRelativeResize="0"/>
          <p:nvPr/>
        </p:nvPicPr>
        <p:blipFill rotWithShape="1">
          <a:blip r:embed="rId6">
            <a:alphaModFix/>
          </a:blip>
          <a:srcRect r="36627" b="18227"/>
          <a:stretch/>
        </p:blipFill>
        <p:spPr>
          <a:xfrm>
            <a:off x="7006678" y="2436725"/>
            <a:ext cx="1434486" cy="1546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35</a:t>
            </a:fld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title"/>
          </p:nvPr>
        </p:nvSpPr>
        <p:spPr>
          <a:xfrm>
            <a:off x="37214" y="82913"/>
            <a:ext cx="802037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Insert triangle supérieur avant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Alu</a:t>
            </a:r>
            <a:r>
              <a:rPr lang="en-US" dirty="0"/>
              <a:t> 7075 T6 (Re = 500 MPa)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518419" y="4233708"/>
            <a:ext cx="7187833" cy="369332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Usinage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AlpenTech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34" name="Google Shape;734;p67"/>
          <p:cNvSpPr txBox="1"/>
          <p:nvPr/>
        </p:nvSpPr>
        <p:spPr>
          <a:xfrm>
            <a:off x="7988062" y="136660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189" y="60681"/>
            <a:ext cx="426500" cy="61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576" y="2344962"/>
            <a:ext cx="1414216" cy="125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000" y="2344962"/>
            <a:ext cx="1543740" cy="125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7"/>
          <p:cNvPicPr preferRelativeResize="0"/>
          <p:nvPr/>
        </p:nvPicPr>
        <p:blipFill rotWithShape="1">
          <a:blip r:embed="rId6">
            <a:alphaModFix/>
          </a:blip>
          <a:srcRect t="8946" b="7671"/>
          <a:stretch/>
        </p:blipFill>
        <p:spPr>
          <a:xfrm>
            <a:off x="312999" y="821585"/>
            <a:ext cx="3071793" cy="1466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36</a:t>
            </a:fld>
            <a:endParaRPr/>
          </a:p>
        </p:txBody>
      </p:sp>
      <p:sp>
        <p:nvSpPr>
          <p:cNvPr id="746" name="Google Shape;746;p68"/>
          <p:cNvSpPr txBox="1">
            <a:spLocks noGrp="1"/>
          </p:cNvSpPr>
          <p:nvPr>
            <p:ph type="title"/>
          </p:nvPr>
        </p:nvSpPr>
        <p:spPr>
          <a:xfrm>
            <a:off x="37214" y="82913"/>
            <a:ext cx="8264814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Insert triangle supérieur avant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583226" y="2363472"/>
            <a:ext cx="2728013" cy="331605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83225" y="4244526"/>
            <a:ext cx="2803457" cy="33165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maximale  :</a:t>
            </a:r>
            <a:r>
              <a:rPr lang="fr-FR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200" dirty="0"/>
              <a:t> 220</a:t>
            </a:r>
            <a:r>
              <a:rPr lang="fr-FR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MPa</a:t>
            </a:r>
            <a:endParaRPr lang="fr-FR"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1583225" y="2331270"/>
            <a:ext cx="2728013" cy="3105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err="1"/>
              <a:t>Bump</a:t>
            </a:r>
            <a:r>
              <a:rPr lang="fr-FR" dirty="0"/>
              <a:t> 3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(critique)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48" name="Google Shape;74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189" y="41164"/>
            <a:ext cx="426500" cy="61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8"/>
          <p:cNvPicPr preferRelativeResize="0"/>
          <p:nvPr/>
        </p:nvPicPr>
        <p:blipFill rotWithShape="1">
          <a:blip r:embed="rId4">
            <a:alphaModFix/>
          </a:blip>
          <a:srcRect t="2466" b="8502"/>
          <a:stretch/>
        </p:blipFill>
        <p:spPr>
          <a:xfrm>
            <a:off x="4909826" y="862566"/>
            <a:ext cx="2879002" cy="180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8"/>
          <p:cNvPicPr preferRelativeResize="0"/>
          <p:nvPr/>
        </p:nvPicPr>
        <p:blipFill rotWithShape="1">
          <a:blip r:embed="rId5">
            <a:alphaModFix/>
          </a:blip>
          <a:srcRect l="5140" r="18025"/>
          <a:stretch/>
        </p:blipFill>
        <p:spPr>
          <a:xfrm>
            <a:off x="6885193" y="2722728"/>
            <a:ext cx="1202914" cy="98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8"/>
          <p:cNvPicPr preferRelativeResize="0"/>
          <p:nvPr/>
        </p:nvPicPr>
        <p:blipFill rotWithShape="1">
          <a:blip r:embed="rId6">
            <a:alphaModFix/>
          </a:blip>
          <a:srcRect t="19309" r="19652"/>
          <a:stretch/>
        </p:blipFill>
        <p:spPr>
          <a:xfrm>
            <a:off x="4939845" y="2784354"/>
            <a:ext cx="1612143" cy="92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  <p:sp>
        <p:nvSpPr>
          <p:cNvPr id="759" name="Google Shape;759;p69"/>
          <p:cNvSpPr txBox="1">
            <a:spLocks noGrp="1"/>
          </p:cNvSpPr>
          <p:nvPr>
            <p:ph type="title"/>
          </p:nvPr>
        </p:nvSpPr>
        <p:spPr>
          <a:xfrm>
            <a:off x="37214" y="82913"/>
            <a:ext cx="7489801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Insert supérieur arrière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Alu</a:t>
            </a:r>
            <a:r>
              <a:rPr lang="en-US" dirty="0"/>
              <a:t> 7075 T6 (Re = 500 MPa)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94967295"/>
          </p:nvPr>
        </p:nvSpPr>
        <p:spPr>
          <a:xfrm>
            <a:off x="3605212" y="2835030"/>
            <a:ext cx="4910137" cy="117723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294967295"/>
          </p:nvPr>
        </p:nvSpPr>
        <p:spPr>
          <a:xfrm>
            <a:off x="5081099" y="1468493"/>
            <a:ext cx="3336313" cy="358810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4294967295"/>
          </p:nvPr>
        </p:nvSpPr>
        <p:spPr>
          <a:xfrm>
            <a:off x="1518419" y="4233708"/>
            <a:ext cx="7187833" cy="369332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Usinage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AlpenTech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7527015" y="193943"/>
            <a:ext cx="796053" cy="426007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/>
              <a:t>ABR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 + </a:t>
            </a:r>
            <a:r>
              <a:rPr lang="en-US" dirty="0" err="1"/>
              <a:t>sym</a:t>
            </a:r>
            <a:endParaRPr lang="en-US" dirty="0"/>
          </a:p>
        </p:txBody>
      </p:sp>
      <p:pic>
        <p:nvPicPr>
          <p:cNvPr id="764" name="Google Shape;764;p69"/>
          <p:cNvPicPr preferRelativeResize="0"/>
          <p:nvPr/>
        </p:nvPicPr>
        <p:blipFill rotWithShape="1">
          <a:blip r:embed="rId3">
            <a:alphaModFix/>
          </a:blip>
          <a:srcRect b="8357"/>
          <a:stretch/>
        </p:blipFill>
        <p:spPr>
          <a:xfrm>
            <a:off x="205839" y="2643571"/>
            <a:ext cx="1707286" cy="103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842" y="2643571"/>
            <a:ext cx="1343725" cy="103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9"/>
          <p:cNvPicPr preferRelativeResize="0"/>
          <p:nvPr/>
        </p:nvPicPr>
        <p:blipFill rotWithShape="1">
          <a:blip r:embed="rId5">
            <a:alphaModFix/>
          </a:blip>
          <a:srcRect t="5940" b="9799"/>
          <a:stretch/>
        </p:blipFill>
        <p:spPr>
          <a:xfrm>
            <a:off x="205838" y="915064"/>
            <a:ext cx="3107729" cy="164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761;p69"/>
          <p:cNvPicPr preferRelativeResize="0">
            <a:picLocks noGrp="1"/>
          </p:cNvPicPr>
          <p:nvPr>
            <p:ph type="pic" sz="quarter" idx="22"/>
          </p:nvPr>
        </p:nvPicPr>
        <p:blipFill rotWithShape="1">
          <a:blip r:embed="rId6">
            <a:alphaModFix/>
          </a:blip>
          <a:srcRect t="18280" b="18280"/>
          <a:stretch/>
        </p:blipFill>
        <p:spPr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  <p:sp>
        <p:nvSpPr>
          <p:cNvPr id="773" name="Google Shape;773;p70"/>
          <p:cNvSpPr txBox="1">
            <a:spLocks noGrp="1"/>
          </p:cNvSpPr>
          <p:nvPr>
            <p:ph type="title"/>
          </p:nvPr>
        </p:nvSpPr>
        <p:spPr>
          <a:xfrm>
            <a:off x="37214" y="82913"/>
            <a:ext cx="8351215" cy="589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dirty="0"/>
              <a:t>Triangles - Cylindre Inserts supérieurs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Alu</a:t>
            </a:r>
            <a:r>
              <a:rPr lang="en-US" dirty="0"/>
              <a:t> 7075 T6 (Re = 500 MPa)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518419" y="4233708"/>
            <a:ext cx="7187833" cy="369332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Usinage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Boisard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5292616" y="2422590"/>
            <a:ext cx="1152871" cy="263525"/>
          </a:xfrm>
        </p:spPr>
        <p:txBody>
          <a:bodyPr/>
          <a:lstStyle/>
          <a:p>
            <a:r>
              <a:rPr lang="en-US" dirty="0"/>
              <a:t>12 + 4 extra</a:t>
            </a:r>
          </a:p>
        </p:txBody>
      </p:sp>
      <p:pic>
        <p:nvPicPr>
          <p:cNvPr id="775" name="Google Shape;7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50" y="833918"/>
            <a:ext cx="1649161" cy="281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970" y="833918"/>
            <a:ext cx="1207567" cy="281463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0"/>
          <p:cNvSpPr txBox="1"/>
          <p:nvPr/>
        </p:nvSpPr>
        <p:spPr>
          <a:xfrm>
            <a:off x="7933430" y="125194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778;p70"/>
          <p:cNvPicPr preferRelativeResize="0">
            <a:picLocks noGrp="1"/>
          </p:cNvPicPr>
          <p:nvPr>
            <p:ph type="pic" sz="quarter" idx="22"/>
          </p:nvPr>
        </p:nvPicPr>
        <p:blipFill rotWithShape="1">
          <a:blip r:embed="rId5">
            <a:alphaModFix/>
          </a:blip>
          <a:srcRect t="18280" b="18280"/>
          <a:stretch/>
        </p:blipFill>
        <p:spPr>
          <a:xfrm>
            <a:off x="8496689" y="82913"/>
            <a:ext cx="647311" cy="58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39</a:t>
            </a:fld>
            <a:endParaRPr/>
          </a:p>
        </p:txBody>
      </p:sp>
      <p:sp>
        <p:nvSpPr>
          <p:cNvPr id="785" name="Google Shape;785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dirty="0"/>
              <a:t>Triangles - Entretoises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S700 (Re = 700 </a:t>
            </a:r>
            <a:r>
              <a:rPr lang="en-US" dirty="0" err="1"/>
              <a:t>Mpa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1518419" y="4233708"/>
            <a:ext cx="7187833" cy="369332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Boisard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5292616" y="2509947"/>
            <a:ext cx="3634482" cy="808949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fr-FR" sz="1100" dirty="0"/>
              <a:t>60 de 6 de long en M6 (dont 20 de rechange)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. 30 de 10,5 de long en M6</a:t>
            </a:r>
            <a:br>
              <a:rPr lang="fr-FR" sz="1100" dirty="0"/>
            </a:br>
            <a:r>
              <a:rPr lang="fr-FR" sz="1100" dirty="0"/>
              <a:t>. Un troisième type d’entretoise en M8 à venir...</a:t>
            </a:r>
            <a:endParaRPr lang="en-US" sz="1100" dirty="0"/>
          </a:p>
        </p:txBody>
      </p:sp>
      <p:pic>
        <p:nvPicPr>
          <p:cNvPr id="787" name="Google Shape;78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31" y="843507"/>
            <a:ext cx="1546917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748" y="915065"/>
            <a:ext cx="1839447" cy="151293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71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727" y="747251"/>
            <a:ext cx="6147775" cy="439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Vue global du véhicule</a:t>
            </a: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Chapes liaison au sol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6" name="Google Shape;796;p7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40</a:t>
            </a:fld>
            <a:endParaRPr/>
          </a:p>
        </p:txBody>
      </p:sp>
      <p:sp>
        <p:nvSpPr>
          <p:cNvPr id="798" name="Google Shape;798;p72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2"/>
          <p:cNvSpPr txBox="1"/>
          <p:nvPr/>
        </p:nvSpPr>
        <p:spPr>
          <a:xfrm>
            <a:off x="5984900" y="1082850"/>
            <a:ext cx="30072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Acier S700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16 + 16 symétriques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Découpe laser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 ??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75" y="1082850"/>
            <a:ext cx="5883726" cy="35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41</a:t>
            </a:fld>
            <a:endParaRPr/>
          </a:p>
        </p:txBody>
      </p:sp>
      <p:sp>
        <p:nvSpPr>
          <p:cNvPr id="808" name="Google Shape;808;p73"/>
          <p:cNvSpPr txBox="1">
            <a:spLocks noGrp="1"/>
          </p:cNvSpPr>
          <p:nvPr>
            <p:ph type="title"/>
          </p:nvPr>
        </p:nvSpPr>
        <p:spPr>
          <a:xfrm>
            <a:off x="37214" y="82913"/>
            <a:ext cx="7143381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Chapes liaison au sol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3226" y="2363472"/>
            <a:ext cx="2728013" cy="331605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83225" y="4244526"/>
            <a:ext cx="2803457" cy="331654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 flipH="1">
            <a:off x="7180595" y="4176483"/>
            <a:ext cx="1690844" cy="20330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Laser Cutting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 flipH="1">
            <a:off x="7180595" y="4421924"/>
            <a:ext cx="1690844" cy="20330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La Mache</a:t>
            </a:r>
          </a:p>
        </p:txBody>
      </p:sp>
      <p:sp>
        <p:nvSpPr>
          <p:cNvPr id="809" name="Google Shape;809;p73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3"/>
          <p:cNvSpPr txBox="1"/>
          <p:nvPr/>
        </p:nvSpPr>
        <p:spPr>
          <a:xfrm>
            <a:off x="5516650" y="775575"/>
            <a:ext cx="34104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Acier S700 (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700 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MPa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73"/>
          <p:cNvPicPr preferRelativeResize="0"/>
          <p:nvPr/>
        </p:nvPicPr>
        <p:blipFill rotWithShape="1">
          <a:blip r:embed="rId4">
            <a:alphaModFix/>
          </a:blip>
          <a:srcRect t="6162" r="3166" b="2670"/>
          <a:stretch/>
        </p:blipFill>
        <p:spPr>
          <a:xfrm>
            <a:off x="4445487" y="1273310"/>
            <a:ext cx="2368385" cy="267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3"/>
          <p:cNvPicPr preferRelativeResize="0"/>
          <p:nvPr/>
        </p:nvPicPr>
        <p:blipFill rotWithShape="1">
          <a:blip r:embed="rId5">
            <a:alphaModFix/>
          </a:blip>
          <a:srcRect l="6994" r="42023"/>
          <a:stretch/>
        </p:blipFill>
        <p:spPr>
          <a:xfrm>
            <a:off x="6941541" y="1265775"/>
            <a:ext cx="2168811" cy="267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Triangles - Autres commandes</a:t>
            </a:r>
            <a:endParaRPr dirty="0"/>
          </a:p>
        </p:txBody>
      </p:sp>
      <p:sp>
        <p:nvSpPr>
          <p:cNvPr id="819" name="Google Shape;819;p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42</a:t>
            </a:fld>
            <a:endParaRPr/>
          </a:p>
        </p:txBody>
      </p:sp>
      <p:sp>
        <p:nvSpPr>
          <p:cNvPr id="821" name="Google Shape;821;p74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74"/>
          <p:cNvSpPr txBox="1"/>
          <p:nvPr/>
        </p:nvSpPr>
        <p:spPr>
          <a:xfrm>
            <a:off x="0" y="837675"/>
            <a:ext cx="33657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Produit :</a:t>
            </a:r>
            <a:r>
              <a:rPr lang="fr-FR"/>
              <a:t> Rotules GE 6 E skf</a:t>
            </a:r>
            <a:br>
              <a:rPr lang="fr-FR"/>
            </a:br>
            <a:r>
              <a:rPr lang="fr-FR" b="1"/>
              <a:t>Quantité :</a:t>
            </a:r>
            <a:r>
              <a:rPr lang="fr-FR"/>
              <a:t> 36 (dont 12 de rechange)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4" name="Google Shape;824;p74"/>
          <p:cNvPicPr preferRelativeResize="0"/>
          <p:nvPr/>
        </p:nvPicPr>
        <p:blipFill rotWithShape="1">
          <a:blip r:embed="rId4">
            <a:alphaModFix/>
          </a:blip>
          <a:srcRect l="12551" r="3997"/>
          <a:stretch/>
        </p:blipFill>
        <p:spPr>
          <a:xfrm>
            <a:off x="172538" y="1728382"/>
            <a:ext cx="2392500" cy="33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74"/>
          <p:cNvSpPr txBox="1"/>
          <p:nvPr/>
        </p:nvSpPr>
        <p:spPr>
          <a:xfrm>
            <a:off x="2824175" y="4394475"/>
            <a:ext cx="31608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Produit :</a:t>
            </a:r>
            <a:r>
              <a:rPr lang="fr-FR"/>
              <a:t> Tubes carbones</a:t>
            </a:r>
            <a:br>
              <a:rPr lang="fr-FR"/>
            </a:br>
            <a:r>
              <a:rPr lang="fr-FR" b="1"/>
              <a:t>Fournisseur :</a:t>
            </a:r>
            <a:r>
              <a:rPr lang="fr-FR"/>
              <a:t> Mateduc composites</a:t>
            </a:r>
            <a:endParaRPr/>
          </a:p>
        </p:txBody>
      </p:sp>
      <p:pic>
        <p:nvPicPr>
          <p:cNvPr id="826" name="Google Shape;826;p74"/>
          <p:cNvPicPr preferRelativeResize="0"/>
          <p:nvPr/>
        </p:nvPicPr>
        <p:blipFill rotWithShape="1">
          <a:blip r:embed="rId5">
            <a:alphaModFix/>
          </a:blip>
          <a:srcRect t="19139"/>
          <a:stretch/>
        </p:blipFill>
        <p:spPr>
          <a:xfrm>
            <a:off x="3007100" y="3043650"/>
            <a:ext cx="2502250" cy="1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4"/>
          <p:cNvSpPr txBox="1"/>
          <p:nvPr/>
        </p:nvSpPr>
        <p:spPr>
          <a:xfrm>
            <a:off x="3051075" y="837675"/>
            <a:ext cx="2794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Produit :</a:t>
            </a:r>
            <a:r>
              <a:rPr lang="fr-FR"/>
              <a:t> Colle époxy DP490</a:t>
            </a:r>
            <a:br>
              <a:rPr lang="fr-FR"/>
            </a:br>
            <a:r>
              <a:rPr lang="fr-FR" b="1"/>
              <a:t>Quantité :</a:t>
            </a:r>
            <a:r>
              <a:rPr lang="fr-FR"/>
              <a:t>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Produit :</a:t>
            </a:r>
            <a:r>
              <a:rPr lang="fr-FR"/>
              <a:t> colle Blocpresse (à confirmer)</a:t>
            </a:r>
            <a:endParaRPr/>
          </a:p>
        </p:txBody>
      </p:sp>
      <p:pic>
        <p:nvPicPr>
          <p:cNvPr id="828" name="Google Shape;82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7625" y="1724717"/>
            <a:ext cx="2854225" cy="28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4"/>
          <p:cNvSpPr txBox="1"/>
          <p:nvPr/>
        </p:nvSpPr>
        <p:spPr>
          <a:xfrm>
            <a:off x="6027625" y="965775"/>
            <a:ext cx="29421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Produit :</a:t>
            </a:r>
            <a:r>
              <a:rPr lang="fr-FR" dirty="0"/>
              <a:t> Ecrou K-</a:t>
            </a:r>
            <a:r>
              <a:rPr lang="fr-FR" dirty="0" err="1"/>
              <a:t>nuts</a:t>
            </a:r>
            <a:r>
              <a:rPr lang="fr-FR" dirty="0"/>
              <a:t> (écrou compatible classe 12)</a:t>
            </a:r>
            <a:br>
              <a:rPr lang="fr-FR" dirty="0"/>
            </a:br>
            <a:r>
              <a:rPr lang="fr-FR" b="1" dirty="0"/>
              <a:t>Quantité :</a:t>
            </a:r>
            <a:r>
              <a:rPr lang="fr-FR" dirty="0"/>
              <a:t> 300 en M6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Bilan Massique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5" name="Google Shape;835;p7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43</a:t>
            </a:fld>
            <a:endParaRPr/>
          </a:p>
        </p:txBody>
      </p:sp>
      <p:sp>
        <p:nvSpPr>
          <p:cNvPr id="837" name="Google Shape;837;p75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8" name="Google Shape;83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5"/>
          <p:cNvSpPr txBox="1"/>
          <p:nvPr/>
        </p:nvSpPr>
        <p:spPr>
          <a:xfrm>
            <a:off x="5531275" y="845950"/>
            <a:ext cx="35769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Gain total :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 1,</a:t>
            </a:r>
            <a:r>
              <a:rPr lang="fr-FR"/>
              <a:t>7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Kg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Autres gains :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 Chapes de liaison au sol (500 g gagné)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25" y="733025"/>
            <a:ext cx="4391151" cy="43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Bilan Financier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5" name="Google Shape;835;p7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44</a:t>
            </a:fld>
            <a:endParaRPr/>
          </a:p>
        </p:txBody>
      </p:sp>
      <p:sp>
        <p:nvSpPr>
          <p:cNvPr id="837" name="Google Shape;837;p75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8" name="Google Shape;83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16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0404"/>
              </a:buClr>
              <a:buSzPts val="2800"/>
              <a:buFont typeface="Corbel"/>
              <a:buNone/>
            </a:pPr>
            <a:r>
              <a:rPr lang="fr-FR"/>
              <a:t>S3 - Châssis équipé</a:t>
            </a:r>
            <a:endParaRPr/>
          </a:p>
        </p:txBody>
      </p:sp>
      <p:sp>
        <p:nvSpPr>
          <p:cNvPr id="847" name="Google Shape;847;p7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lphaLcPeriod"/>
            </a:pPr>
            <a:r>
              <a:rPr lang="fr-FR" sz="1800" b="0">
                <a:solidFill>
                  <a:srgbClr val="595959"/>
                </a:solidFill>
              </a:rPr>
              <a:t>Ergonomie</a:t>
            </a:r>
            <a:endParaRPr sz="1800" b="0">
              <a:solidFill>
                <a:srgbClr val="595959"/>
              </a:solidFill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lphaLcPeriod"/>
            </a:pPr>
            <a:r>
              <a:rPr lang="fr-FR" sz="1800" b="0">
                <a:solidFill>
                  <a:srgbClr val="595959"/>
                </a:solidFill>
              </a:rPr>
              <a:t>Structure tubulaire du châssis équipé</a:t>
            </a:r>
            <a:endParaRPr sz="1800" b="0">
              <a:solidFill>
                <a:srgbClr val="595959"/>
              </a:solidFill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lphaLcPeriod"/>
            </a:pPr>
            <a:r>
              <a:rPr lang="fr-FR" sz="1800" b="0">
                <a:solidFill>
                  <a:srgbClr val="595959"/>
                </a:solidFill>
              </a:rPr>
              <a:t>Carrosserie</a:t>
            </a:r>
            <a:endParaRPr sz="1800" b="0">
              <a:solidFill>
                <a:srgbClr val="595959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8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/>
          </a:p>
        </p:txBody>
      </p:sp>
      <p:sp>
        <p:nvSpPr>
          <p:cNvPr id="846" name="Google Shape;846;p7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45</a:t>
            </a:fld>
            <a:endParaRPr/>
          </a:p>
        </p:txBody>
      </p:sp>
      <p:sp>
        <p:nvSpPr>
          <p:cNvPr id="849" name="Google Shape;849;p76"/>
          <p:cNvSpPr txBox="1"/>
          <p:nvPr/>
        </p:nvSpPr>
        <p:spPr>
          <a:xfrm>
            <a:off x="5511637" y="118606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YRI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3886" y="29101"/>
            <a:ext cx="385057" cy="643046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76"/>
          <p:cNvSpPr txBox="1"/>
          <p:nvPr/>
        </p:nvSpPr>
        <p:spPr>
          <a:xfrm>
            <a:off x="6757128" y="120068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RCS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8530" y="50395"/>
            <a:ext cx="458316" cy="5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6"/>
          <p:cNvSpPr txBox="1"/>
          <p:nvPr/>
        </p:nvSpPr>
        <p:spPr>
          <a:xfrm>
            <a:off x="7970779" y="106368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JKL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04605" y="50395"/>
            <a:ext cx="503800" cy="5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76"/>
          <p:cNvPicPr preferRelativeResize="0"/>
          <p:nvPr/>
        </p:nvPicPr>
        <p:blipFill rotWithShape="1">
          <a:blip r:embed="rId6">
            <a:alphaModFix/>
          </a:blip>
          <a:srcRect t="8240"/>
          <a:stretch/>
        </p:blipFill>
        <p:spPr>
          <a:xfrm>
            <a:off x="2501302" y="1473077"/>
            <a:ext cx="5671099" cy="32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Ergonomie</a:t>
            </a:r>
            <a:endParaRPr/>
          </a:p>
        </p:txBody>
      </p:sp>
      <p:sp>
        <p:nvSpPr>
          <p:cNvPr id="863" name="Google Shape;863;p7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r>
              <a:rPr lang="fr-FR" sz="2400" b="0"/>
              <a:t>Supporter et protéger le pilote - Cockpit</a:t>
            </a:r>
            <a:endParaRPr sz="24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>
                <a:solidFill>
                  <a:schemeClr val="accent4"/>
                </a:solidFill>
              </a:rPr>
              <a:t> </a:t>
            </a:r>
            <a:r>
              <a:rPr lang="fr-FR" sz="2400" b="0">
                <a:solidFill>
                  <a:srgbClr val="000000"/>
                </a:solidFill>
              </a:rPr>
              <a:t>Diminution des marges importantes présentes sur le véhicule Vulcanix et prise en compte des retours pilotes.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Faire : </a:t>
            </a:r>
            <a:endParaRPr sz="2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 b="0">
                <a:solidFill>
                  <a:schemeClr val="dk1"/>
                </a:solidFill>
              </a:rPr>
              <a:t>Correction apporté sur la maquette CATIA de Optimus conformément aux objectifs</a:t>
            </a:r>
            <a:endParaRPr sz="24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 </a:t>
            </a:r>
            <a:endParaRPr sz="2400">
              <a:solidFill>
                <a:srgbClr val="FF0000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46</a:t>
            </a:fld>
            <a:endParaRPr/>
          </a:p>
        </p:txBody>
      </p:sp>
      <p:sp>
        <p:nvSpPr>
          <p:cNvPr id="864" name="Google Shape;864;p77"/>
          <p:cNvSpPr txBox="1"/>
          <p:nvPr/>
        </p:nvSpPr>
        <p:spPr>
          <a:xfrm>
            <a:off x="8178175" y="1290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YRI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2775" y="66853"/>
            <a:ext cx="339850" cy="5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Ergonomie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71" name="Google Shape;871;p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47</a:t>
            </a:fld>
            <a:endParaRPr/>
          </a:p>
        </p:txBody>
      </p:sp>
      <p:sp>
        <p:nvSpPr>
          <p:cNvPr id="873" name="Google Shape;873;p78"/>
          <p:cNvSpPr txBox="1"/>
          <p:nvPr/>
        </p:nvSpPr>
        <p:spPr>
          <a:xfrm>
            <a:off x="8178175" y="1290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YRI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4" name="Google Shape;874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2775" y="66853"/>
            <a:ext cx="339850" cy="5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3922"/>
            <a:ext cx="5155519" cy="2822874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8"/>
          <p:cNvSpPr/>
          <p:nvPr/>
        </p:nvSpPr>
        <p:spPr>
          <a:xfrm>
            <a:off x="1917225" y="2749625"/>
            <a:ext cx="339900" cy="567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8"/>
          <p:cNvSpPr/>
          <p:nvPr/>
        </p:nvSpPr>
        <p:spPr>
          <a:xfrm>
            <a:off x="4803375" y="2502350"/>
            <a:ext cx="556500" cy="81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8"/>
          <p:cNvSpPr/>
          <p:nvPr/>
        </p:nvSpPr>
        <p:spPr>
          <a:xfrm flipH="1">
            <a:off x="3205775" y="1883900"/>
            <a:ext cx="556500" cy="267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9" name="Google Shape;87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925" y="833925"/>
            <a:ext cx="3836075" cy="31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Ergonomie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85" name="Google Shape;885;p7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48</a:t>
            </a:fld>
            <a:endParaRPr/>
          </a:p>
        </p:txBody>
      </p:sp>
      <p:sp>
        <p:nvSpPr>
          <p:cNvPr id="887" name="Google Shape;887;p79"/>
          <p:cNvSpPr txBox="1"/>
          <p:nvPr/>
        </p:nvSpPr>
        <p:spPr>
          <a:xfrm>
            <a:off x="8178175" y="1290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YRI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8" name="Google Shape;888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2775" y="66853"/>
            <a:ext cx="339850" cy="5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833917"/>
            <a:ext cx="7309033" cy="4157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Objectifs structure tubulaire</a:t>
            </a:r>
            <a:endParaRPr/>
          </a:p>
        </p:txBody>
      </p:sp>
      <p:sp>
        <p:nvSpPr>
          <p:cNvPr id="899" name="Google Shape;899;p8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200">
                <a:solidFill>
                  <a:srgbClr val="7030A0"/>
                </a:solidFill>
              </a:rPr>
              <a:t>Fonction Principale</a:t>
            </a:r>
            <a:r>
              <a:rPr lang="fr-FR" sz="2400">
                <a:solidFill>
                  <a:srgbClr val="7030A0"/>
                </a:solidFill>
              </a:rPr>
              <a:t> : </a:t>
            </a:r>
            <a:r>
              <a:rPr lang="fr-FR" sz="2000"/>
              <a:t>Permettre l’intégration de tous les systèmes</a:t>
            </a:r>
            <a:endParaRPr sz="24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200">
                <a:solidFill>
                  <a:schemeClr val="accent5"/>
                </a:solidFill>
              </a:rPr>
              <a:t>Objectif </a:t>
            </a:r>
            <a:r>
              <a:rPr lang="fr-FR" sz="2400">
                <a:solidFill>
                  <a:schemeClr val="accent5"/>
                </a:solidFill>
              </a:rPr>
              <a:t>: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fr-FR" sz="1800"/>
              <a:t>Minimiser la masse</a:t>
            </a:r>
            <a:endParaRPr sz="1800"/>
          </a:p>
          <a:p>
            <a:pPr marL="285750" lvl="0" indent="-2984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fr-FR" sz="1800"/>
              <a:t>Rigidité en torsion : 5 fois celle des suspensions</a:t>
            </a:r>
            <a:endParaRPr sz="1800"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fr-FR" sz="1800"/>
              <a:t>Passer le règlement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200">
                <a:solidFill>
                  <a:schemeClr val="accent4"/>
                </a:solidFill>
              </a:rPr>
              <a:t>Fait </a:t>
            </a:r>
            <a:r>
              <a:rPr lang="fr-FR" sz="2400">
                <a:solidFill>
                  <a:schemeClr val="accent4"/>
                </a:solidFill>
              </a:rPr>
              <a:t>: 		 </a:t>
            </a:r>
            <a:r>
              <a:rPr lang="fr-FR" sz="1800">
                <a:solidFill>
                  <a:srgbClr val="000000"/>
                </a:solidFill>
              </a:rPr>
              <a:t>Tubulaire optimisé, règlement Ok, supporte tous les systèmes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200">
                <a:solidFill>
                  <a:srgbClr val="FF0000"/>
                </a:solidFill>
              </a:rPr>
              <a:t>Reste à faire</a:t>
            </a:r>
            <a:r>
              <a:rPr lang="fr-FR" sz="2400">
                <a:solidFill>
                  <a:srgbClr val="FF0000"/>
                </a:solidFill>
              </a:rPr>
              <a:t> : 	</a:t>
            </a:r>
            <a:r>
              <a:rPr lang="fr-FR" sz="1800"/>
              <a:t>Gueules de loup à finir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1800"/>
              <a:t>				Question rule pour tests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1800"/>
              <a:t>				Tests pour règlement</a:t>
            </a:r>
            <a:endParaRPr sz="18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895" name="Google Shape;895;p8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49</a:t>
            </a:fld>
            <a:endParaRPr/>
          </a:p>
        </p:txBody>
      </p:sp>
      <p:sp>
        <p:nvSpPr>
          <p:cNvPr id="897" name="Google Shape;897;p80"/>
          <p:cNvSpPr txBox="1"/>
          <p:nvPr/>
        </p:nvSpPr>
        <p:spPr>
          <a:xfrm>
            <a:off x="654200" y="1354750"/>
            <a:ext cx="73368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80"/>
          <p:cNvSpPr txBox="1"/>
          <p:nvPr/>
        </p:nvSpPr>
        <p:spPr>
          <a:xfrm>
            <a:off x="654200" y="887644"/>
            <a:ext cx="7336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814" y="879610"/>
            <a:ext cx="5961185" cy="35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Liaison au sol mécatronique</a:t>
            </a: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Système de freinage (13  </a:t>
            </a:r>
            <a:r>
              <a:rPr lang="fr-FR" sz="1100" dirty="0" err="1">
                <a:solidFill>
                  <a:schemeClr val="dk1"/>
                </a:solidFill>
              </a:rPr>
              <a:t>nov</a:t>
            </a:r>
            <a:r>
              <a:rPr lang="fr-FR" sz="1100" dirty="0">
                <a:solidFill>
                  <a:schemeClr val="dk1"/>
                </a:solidFill>
              </a:rPr>
              <a:t>)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Roue équipée (20 </a:t>
            </a:r>
            <a:r>
              <a:rPr lang="fr-FR" sz="1100" dirty="0" err="1">
                <a:solidFill>
                  <a:schemeClr val="dk1"/>
                </a:solidFill>
              </a:rPr>
              <a:t>nov</a:t>
            </a:r>
            <a:r>
              <a:rPr lang="fr-FR" sz="1100" dirty="0">
                <a:solidFill>
                  <a:schemeClr val="dk1"/>
                </a:solidFill>
              </a:rPr>
              <a:t>)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Suspension (20 </a:t>
            </a:r>
            <a:r>
              <a:rPr lang="fr-FR" sz="1100" dirty="0" err="1">
                <a:solidFill>
                  <a:schemeClr val="dk1"/>
                </a:solidFill>
              </a:rPr>
              <a:t>nov</a:t>
            </a:r>
            <a:r>
              <a:rPr lang="fr-FR" sz="1100" dirty="0">
                <a:solidFill>
                  <a:schemeClr val="dk1"/>
                </a:solidFill>
              </a:rPr>
              <a:t>)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Triangles (13 </a:t>
            </a:r>
            <a:r>
              <a:rPr lang="fr-FR" sz="1100" dirty="0" err="1">
                <a:solidFill>
                  <a:schemeClr val="dk1"/>
                </a:solidFill>
              </a:rPr>
              <a:t>nov</a:t>
            </a:r>
            <a:r>
              <a:rPr lang="fr-FR" sz="1100" dirty="0">
                <a:solidFill>
                  <a:schemeClr val="dk1"/>
                </a:solidFill>
              </a:rPr>
              <a:t>)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Direction (20  </a:t>
            </a:r>
            <a:r>
              <a:rPr lang="fr-FR" sz="1100" dirty="0" err="1">
                <a:solidFill>
                  <a:schemeClr val="dk1"/>
                </a:solidFill>
              </a:rPr>
              <a:t>nov</a:t>
            </a:r>
            <a:r>
              <a:rPr lang="fr-FR" sz="1100" dirty="0">
                <a:solidFill>
                  <a:schemeClr val="dk1"/>
                </a:solidFill>
              </a:rPr>
              <a:t>)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41" name="Google Shape;241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Caractéristiques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7" name="Google Shape;997;p9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50</a:t>
            </a:fld>
            <a:endParaRPr/>
          </a:p>
        </p:txBody>
      </p:sp>
      <p:graphicFrame>
        <p:nvGraphicFramePr>
          <p:cNvPr id="999" name="Google Shape;999;p90"/>
          <p:cNvGraphicFramePr/>
          <p:nvPr/>
        </p:nvGraphicFramePr>
        <p:xfrm>
          <a:off x="1715500" y="1210550"/>
          <a:ext cx="5692200" cy="2826925"/>
        </p:xfrm>
        <a:graphic>
          <a:graphicData uri="http://schemas.openxmlformats.org/drawingml/2006/table">
            <a:tbl>
              <a:tblPr>
                <a:noFill/>
                <a:tableStyleId>{8AFDBAF7-3599-4B11-9179-2869128F2469}</a:tableStyleId>
              </a:tblPr>
              <a:tblGrid>
                <a:gridCol w="189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Masse tubulaire (kg)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Raideur torsion (Nm/deg)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Dynamix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39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1059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Atomix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36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1972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Kinetix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1250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Vulcanix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37.5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2320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Optimus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33.6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2150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Bilan Massique - Châssis équipée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5" name="Google Shape;1005;p9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51</a:t>
            </a:fld>
            <a:endParaRPr/>
          </a:p>
        </p:txBody>
      </p:sp>
      <p:graphicFrame>
        <p:nvGraphicFramePr>
          <p:cNvPr id="1007" name="Google Shape;1007;p91"/>
          <p:cNvGraphicFramePr/>
          <p:nvPr/>
        </p:nvGraphicFramePr>
        <p:xfrm>
          <a:off x="1743075" y="1293500"/>
          <a:ext cx="5657850" cy="2590800"/>
        </p:xfrm>
        <a:graphic>
          <a:graphicData uri="http://schemas.openxmlformats.org/drawingml/2006/table">
            <a:tbl>
              <a:tblPr>
                <a:noFill/>
                <a:tableStyleId>{6BD9802B-0661-4D8F-9B7C-1BF18A38B5A8}</a:tableStyleId>
              </a:tblPr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i="1"/>
                        <a:t>BUDGET MASSIQUE S3: CHASSIS EQUIPE ET PACK AERO</a:t>
                      </a:r>
                      <a:endParaRPr sz="1000" b="1" i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Systèmes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Vulcanix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Prévisionnelle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Estimée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Châssis tubulaire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37,6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33,6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Equipements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6,6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5,3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Paroi pare feu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Fond plat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Plaque anti intrusion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Carrosserie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Apendices aéro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Commande d'embrayage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0,55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0,2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0,12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MASSE TOTALE (kg)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54,7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48,5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46,22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S2 - Motorisation instrumentée</a:t>
            </a:r>
            <a:endParaRPr b="0"/>
          </a:p>
        </p:txBody>
      </p:sp>
      <p:sp>
        <p:nvSpPr>
          <p:cNvPr id="1014" name="Google Shape;1014;p9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Cartographie moteur</a:t>
            </a:r>
            <a:endParaRPr sz="2400" b="0">
              <a:solidFill>
                <a:srgbClr val="595959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Admission </a:t>
            </a:r>
            <a:endParaRPr sz="2400" b="0">
              <a:solidFill>
                <a:srgbClr val="595959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Echappement</a:t>
            </a:r>
            <a:endParaRPr sz="2400" b="0">
              <a:solidFill>
                <a:srgbClr val="595959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chemeClr val="dk2"/>
                </a:solidFill>
              </a:rPr>
              <a:t>Refroidissement</a:t>
            </a:r>
            <a:endParaRPr sz="2400" b="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Circuits Carburants/Lubrification</a:t>
            </a:r>
            <a:endParaRPr sz="2400" b="0">
              <a:solidFill>
                <a:srgbClr val="595959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Poignée d’embrayage</a:t>
            </a:r>
            <a:endParaRPr sz="2400" b="0">
              <a:solidFill>
                <a:srgbClr val="595959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Transmission secondaire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/>
          </a:p>
        </p:txBody>
      </p:sp>
      <p:sp>
        <p:nvSpPr>
          <p:cNvPr id="1013" name="Google Shape;1013;p9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52</a:t>
            </a:fld>
            <a:endParaRPr/>
          </a:p>
        </p:txBody>
      </p:sp>
      <p:pic>
        <p:nvPicPr>
          <p:cNvPr id="1016" name="Google Shape;101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2225" y="4091650"/>
            <a:ext cx="447162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92"/>
          <p:cNvSpPr txBox="1"/>
          <p:nvPr/>
        </p:nvSpPr>
        <p:spPr>
          <a:xfrm>
            <a:off x="3265025" y="41989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92"/>
          <p:cNvSpPr/>
          <p:nvPr/>
        </p:nvSpPr>
        <p:spPr>
          <a:xfrm>
            <a:off x="8397025" y="4091650"/>
            <a:ext cx="592950" cy="5929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19" name="Google Shape;1019;p92"/>
          <p:cNvSpPr txBox="1"/>
          <p:nvPr/>
        </p:nvSpPr>
        <p:spPr>
          <a:xfrm>
            <a:off x="7731275" y="41989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92"/>
          <p:cNvSpPr txBox="1"/>
          <p:nvPr/>
        </p:nvSpPr>
        <p:spPr>
          <a:xfrm>
            <a:off x="6313025" y="41989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1" name="Google Shape;1021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1375" y="4122750"/>
            <a:ext cx="599600" cy="5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2375" y="4128251"/>
            <a:ext cx="592950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92"/>
          <p:cNvSpPr txBox="1"/>
          <p:nvPr/>
        </p:nvSpPr>
        <p:spPr>
          <a:xfrm>
            <a:off x="4766100" y="41989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BVL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95900" y="4049925"/>
            <a:ext cx="518700" cy="801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92"/>
          <p:cNvSpPr txBox="1"/>
          <p:nvPr/>
        </p:nvSpPr>
        <p:spPr>
          <a:xfrm>
            <a:off x="2006325" y="4230684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AMS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Google Shape;1026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7507" y="854550"/>
            <a:ext cx="4532435" cy="308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3"/>
          <p:cNvSpPr txBox="1">
            <a:spLocks noGrp="1"/>
          </p:cNvSpPr>
          <p:nvPr>
            <p:ph type="title"/>
          </p:nvPr>
        </p:nvSpPr>
        <p:spPr>
          <a:xfrm>
            <a:off x="37214" y="82913"/>
            <a:ext cx="8470946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Vue global de la motorisation</a:t>
            </a:r>
            <a:endParaRPr dirty="0"/>
          </a:p>
        </p:txBody>
      </p:sp>
      <p:sp>
        <p:nvSpPr>
          <p:cNvPr id="1034" name="Google Shape;1034;p9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b="0" dirty="0"/>
              <a:t>Moteur : Honda CBR600RR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fr-FR" b="0" dirty="0"/>
              <a:t>Collecteur d'échappement 4-2-1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fr-FR" b="0" dirty="0"/>
              <a:t>Différentiel hors-châssis</a:t>
            </a:r>
            <a:endParaRPr b="0" dirty="0"/>
          </a:p>
        </p:txBody>
      </p:sp>
      <p:sp>
        <p:nvSpPr>
          <p:cNvPr id="1032" name="Google Shape;1032;p9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53</a:t>
            </a:fld>
            <a:endParaRPr/>
          </a:p>
        </p:txBody>
      </p:sp>
      <p:pic>
        <p:nvPicPr>
          <p:cNvPr id="1035" name="Google Shape;103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1113" y="82913"/>
            <a:ext cx="447162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93"/>
          <p:cNvSpPr txBox="1"/>
          <p:nvPr/>
        </p:nvSpPr>
        <p:spPr>
          <a:xfrm>
            <a:off x="7924238" y="91588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Réalisation d’une cartographie moteur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2" name="Google Shape;1042;p9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54</a:t>
            </a:fld>
            <a:endParaRPr/>
          </a:p>
        </p:txBody>
      </p:sp>
      <p:pic>
        <p:nvPicPr>
          <p:cNvPr id="1044" name="Google Shape;1044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94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94"/>
          <p:cNvSpPr/>
          <p:nvPr/>
        </p:nvSpPr>
        <p:spPr>
          <a:xfrm>
            <a:off x="161379" y="991300"/>
            <a:ext cx="6264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Cartographie Vulcanix :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Vendredi 23 novembre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Carto cible préparée pour l’endurance et pour la perfo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Cartographie Optimus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courant janvier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approvisionnement admission/guillotine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approvisionnement silencieux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1058" name="Google Shape;1058;p9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</a:t>
            </a:r>
            <a:endParaRPr sz="2400">
              <a:solidFill>
                <a:srgbClr val="7030A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</a:rPr>
              <a:t>gérer la quantité d’air allant dans le moteur en fonction des souhaits du pilotes</a:t>
            </a:r>
            <a:endParaRPr sz="18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gain de masse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réduction de la perte de charge singulière</a:t>
            </a:r>
            <a:endParaRPr sz="6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r>
              <a:rPr lang="fr-FR" sz="1800" b="0">
                <a:solidFill>
                  <a:srgbClr val="000000"/>
                </a:solidFill>
              </a:rPr>
              <a:t>architecture / dimensionnement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1800" b="0"/>
              <a:t> mise en plan et devis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052" name="Google Shape;1052;p9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55</a:t>
            </a:fld>
            <a:endParaRPr/>
          </a:p>
        </p:txBody>
      </p:sp>
      <p:pic>
        <p:nvPicPr>
          <p:cNvPr id="1054" name="Google Shape;1054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5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6" name="Google Shape;1056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996" y="786651"/>
            <a:ext cx="2963279" cy="37785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95"/>
          <p:cNvSpPr txBox="1"/>
          <p:nvPr/>
        </p:nvSpPr>
        <p:spPr>
          <a:xfrm>
            <a:off x="5784238" y="4565250"/>
            <a:ext cx="27468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Throttle mechanism d’Optimus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1064" name="Google Shape;1064;p9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56</a:t>
            </a:fld>
            <a:endParaRPr/>
          </a:p>
        </p:txBody>
      </p:sp>
      <p:sp>
        <p:nvSpPr>
          <p:cNvPr id="1066" name="Google Shape;1066;p96"/>
          <p:cNvSpPr txBox="1"/>
          <p:nvPr/>
        </p:nvSpPr>
        <p:spPr>
          <a:xfrm>
            <a:off x="238063" y="891025"/>
            <a:ext cx="4769100" cy="3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 retenue :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plaque usinée à la Mâche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guillotine tirée au centre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deux ressorts de rappels de chaque côté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capteur de position linéaire sur le côté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96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8912" y="1061342"/>
            <a:ext cx="3832038" cy="256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075" y="2883018"/>
            <a:ext cx="4012299" cy="19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1076" name="Google Shape;1076;p9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57</a:t>
            </a:fld>
            <a:endParaRPr/>
          </a:p>
        </p:txBody>
      </p:sp>
      <p:sp>
        <p:nvSpPr>
          <p:cNvPr id="1078" name="Google Shape;1078;p97"/>
          <p:cNvSpPr txBox="1"/>
          <p:nvPr/>
        </p:nvSpPr>
        <p:spPr>
          <a:xfrm>
            <a:off x="4821725" y="848700"/>
            <a:ext cx="47691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Coefficient de frottement</a:t>
            </a: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acier - acier -&gt; 0.1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acier - alu -&gt; 0.28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acier - bronze -&gt; 0.18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fr-FR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guillotine (pièce rouge)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contraintes :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dépressions -&gt; 0.7 bar (s</a:t>
            </a:r>
            <a:r>
              <a:rPr lang="fr-FR" sz="1200" dirty="0"/>
              <a:t>écu 2)</a:t>
            </a:r>
            <a:endParaRPr sz="1200" dirty="0"/>
          </a:p>
          <a:p>
            <a:pPr marL="9144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force de rappel du </a:t>
            </a:r>
            <a:r>
              <a:rPr lang="fr-F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</a:t>
            </a: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lang="fr-FR" sz="1200" dirty="0"/>
              <a:t>15</a:t>
            </a: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 (sécu </a:t>
            </a:r>
            <a:r>
              <a:rPr lang="fr-FR" sz="1200" dirty="0"/>
              <a:t>1.25)</a:t>
            </a:r>
            <a:endParaRPr sz="1200" dirty="0"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acier S235 (</a:t>
            </a:r>
            <a:r>
              <a:rPr lang="fr-F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</a:t>
            </a:r>
            <a:r>
              <a:rPr lang="fr-FR" sz="1200" dirty="0" err="1"/>
              <a:t>_m</a:t>
            </a: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=235 </a:t>
            </a:r>
            <a:r>
              <a:rPr lang="fr-F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MPa</a:t>
            </a: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épaisseur : 3mm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rPr lang="fr-FR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42g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9" name="Google Shape;107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97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1" name="Google Shape;108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973" y="848701"/>
            <a:ext cx="4315252" cy="201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975" y="3039450"/>
            <a:ext cx="4315250" cy="199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8" name="Google Shape;1088;p9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58</a:t>
            </a:fld>
            <a:endParaRPr/>
          </a:p>
        </p:txBody>
      </p:sp>
      <p:sp>
        <p:nvSpPr>
          <p:cNvPr id="1090" name="Google Shape;1090;p98"/>
          <p:cNvSpPr txBox="1"/>
          <p:nvPr/>
        </p:nvSpPr>
        <p:spPr>
          <a:xfrm>
            <a:off x="124350" y="813700"/>
            <a:ext cx="66336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Pièce sous la guillotine (pièce </a:t>
            </a: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marron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acier S235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épaisseur : 3mm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86g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Pièce au dessus de la guillotine (pièce </a:t>
            </a: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beige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acier S235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épaisseur : 1.5mm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43g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1" name="Google Shape;1091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98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3" name="Google Shape;1093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6850" y="813700"/>
            <a:ext cx="3986576" cy="19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7025" y="3229175"/>
            <a:ext cx="3986575" cy="17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00" name="Google Shape;1100;p9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59</a:t>
            </a:fld>
            <a:endParaRPr/>
          </a:p>
        </p:txBody>
      </p:sp>
      <p:sp>
        <p:nvSpPr>
          <p:cNvPr id="1102" name="Google Shape;1102;p99"/>
          <p:cNvSpPr txBox="1"/>
          <p:nvPr/>
        </p:nvSpPr>
        <p:spPr>
          <a:xfrm>
            <a:off x="124350" y="813700"/>
            <a:ext cx="54090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Pièce qui arrête la guillotine (pièce </a:t>
            </a: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jaune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aluminium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épaisseur : 3mm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13g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Pièce qui arrête la guillotine (pièce </a:t>
            </a: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jaune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aluminium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épaisseur : 3mm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3g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" name="Google Shape;1103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99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5" name="Google Shape;1105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7050" y="1044800"/>
            <a:ext cx="3632401" cy="17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9525" y="3018350"/>
            <a:ext cx="2976054" cy="16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Châssis équipé et aérodynamique</a:t>
            </a:r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/>
              <a:t>Ergonomie (13 nov)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/>
              <a:t>Structure tubulaire (13 nov)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/>
              <a:t>Carrosserie (20 nov)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Crash box (20 nov)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9" name="Google Shape;249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l="12085" r="9941"/>
          <a:stretch/>
        </p:blipFill>
        <p:spPr>
          <a:xfrm>
            <a:off x="3467725" y="1018250"/>
            <a:ext cx="4343699" cy="36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2" name="Google Shape;1112;p10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60</a:t>
            </a:fld>
            <a:endParaRPr/>
          </a:p>
        </p:txBody>
      </p:sp>
      <p:sp>
        <p:nvSpPr>
          <p:cNvPr id="1114" name="Google Shape;1114;p100"/>
          <p:cNvSpPr txBox="1"/>
          <p:nvPr/>
        </p:nvSpPr>
        <p:spPr>
          <a:xfrm>
            <a:off x="115625" y="733575"/>
            <a:ext cx="32046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Convergeant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PA12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Fournisseur : ARRK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19g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0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7" name="Google Shape;1117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949" y="2596325"/>
            <a:ext cx="1877551" cy="21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9407" y="2596325"/>
            <a:ext cx="3280641" cy="217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00"/>
          <p:cNvSpPr txBox="1"/>
          <p:nvPr/>
        </p:nvSpPr>
        <p:spPr>
          <a:xfrm>
            <a:off x="4187800" y="1464850"/>
            <a:ext cx="44421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Effort appliqué :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force de serrage du filtre à air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25" name="Google Shape;1125;p10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61</a:t>
            </a:fld>
            <a:endParaRPr/>
          </a:p>
        </p:txBody>
      </p:sp>
      <p:sp>
        <p:nvSpPr>
          <p:cNvPr id="1127" name="Google Shape;1127;p101"/>
          <p:cNvSpPr txBox="1"/>
          <p:nvPr/>
        </p:nvSpPr>
        <p:spPr>
          <a:xfrm>
            <a:off x="124350" y="813700"/>
            <a:ext cx="31257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Bride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PA12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Fournisseur : ARRK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46g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8" name="Google Shape;112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01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0" name="Google Shape;1130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50" y="2650149"/>
            <a:ext cx="2140229" cy="243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01"/>
          <p:cNvSpPr txBox="1"/>
          <p:nvPr/>
        </p:nvSpPr>
        <p:spPr>
          <a:xfrm>
            <a:off x="4082825" y="1053725"/>
            <a:ext cx="44421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Effort appliqué :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dépression lors d’un lâché de pédale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 0.7 bar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Google Shape;1132;p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5087" y="2221850"/>
            <a:ext cx="3397576" cy="27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38" name="Google Shape;1138;p10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62</a:t>
            </a:fld>
            <a:endParaRPr/>
          </a:p>
        </p:txBody>
      </p:sp>
      <p:sp>
        <p:nvSpPr>
          <p:cNvPr id="1140" name="Google Shape;1140;p102"/>
          <p:cNvSpPr txBox="1"/>
          <p:nvPr/>
        </p:nvSpPr>
        <p:spPr>
          <a:xfrm>
            <a:off x="124350" y="813700"/>
            <a:ext cx="86016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Risque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Mauvaise translation de la guillotine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rectification de l’épaisseur de la guillotine -&gt; 2.7mm +/- 0.1mm au lieu de 3mm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/>
              <a:t>idem au niveau de la largeur</a:t>
            </a:r>
            <a:endParaRPr/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Système nouveau -&gt; risque de dysfonctionnement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possibilité de permuter avec la bride ATpower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1" name="Google Shape;1141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02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3" name="Google Shape;1143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1750" y="2165826"/>
            <a:ext cx="2539850" cy="28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Guillotine - bride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49" name="Google Shape;1149;p10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63</a:t>
            </a:fld>
            <a:endParaRPr/>
          </a:p>
        </p:txBody>
      </p:sp>
      <p:sp>
        <p:nvSpPr>
          <p:cNvPr id="1151" name="Google Shape;1151;p103"/>
          <p:cNvSpPr txBox="1"/>
          <p:nvPr/>
        </p:nvSpPr>
        <p:spPr>
          <a:xfrm>
            <a:off x="69275" y="779975"/>
            <a:ext cx="3924300" cy="3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fr-FR" sz="1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Vulcanix</a:t>
            </a:r>
            <a:r>
              <a:rPr lang="fr-F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383g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fr-FR" sz="1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Optimus</a:t>
            </a:r>
            <a:r>
              <a:rPr lang="fr-F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280g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-&gt; Gain : 103g (27%)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+"/>
            </a:pPr>
            <a:r>
              <a:rPr lang="fr-F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gain de performance</a:t>
            </a:r>
            <a:endParaRPr b="1" dirty="0"/>
          </a:p>
        </p:txBody>
      </p:sp>
      <p:pic>
        <p:nvPicPr>
          <p:cNvPr id="1152" name="Google Shape;1152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3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03"/>
          <p:cNvSpPr txBox="1"/>
          <p:nvPr/>
        </p:nvSpPr>
        <p:spPr>
          <a:xfrm>
            <a:off x="6054900" y="4558575"/>
            <a:ext cx="27468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Throttle body d’Optimus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6905" y="779974"/>
            <a:ext cx="1919295" cy="37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03"/>
          <p:cNvSpPr txBox="1"/>
          <p:nvPr/>
        </p:nvSpPr>
        <p:spPr>
          <a:xfrm>
            <a:off x="3403150" y="4558575"/>
            <a:ext cx="26871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Throttle body Vulcanix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7" name="Google Shape;1157;p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3462" y="790450"/>
            <a:ext cx="3229713" cy="377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63" name="Google Shape;1163;p10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64</a:t>
            </a:fld>
            <a:endParaRPr/>
          </a:p>
        </p:txBody>
      </p:sp>
      <p:sp>
        <p:nvSpPr>
          <p:cNvPr id="1165" name="Google Shape;1165;p104"/>
          <p:cNvSpPr txBox="1"/>
          <p:nvPr/>
        </p:nvSpPr>
        <p:spPr>
          <a:xfrm>
            <a:off x="186650" y="936463"/>
            <a:ext cx="4769100" cy="3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Intérêt de la guillotine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Modèle ANSYS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 aux limites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Pression d’entrée : 1,013 bar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Pression de sortie : 0,925 bar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04"/>
          <p:cNvSpPr txBox="1"/>
          <p:nvPr/>
        </p:nvSpPr>
        <p:spPr>
          <a:xfrm>
            <a:off x="7891725" y="107250"/>
            <a:ext cx="630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TLS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7" name="Google Shape;1167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75" y="2463650"/>
            <a:ext cx="3498000" cy="248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1825" y="1427225"/>
            <a:ext cx="4418025" cy="3135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04"/>
          <p:cNvSpPr/>
          <p:nvPr/>
        </p:nvSpPr>
        <p:spPr>
          <a:xfrm>
            <a:off x="8522775" y="-3"/>
            <a:ext cx="431938" cy="6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rgbClr val="000000"/>
                </a:solidFill>
              </a:rPr>
              <a:t>Admission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0" name="Google Shape;1180;p10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r>
              <a:rPr lang="fr-FR" sz="1800" b="0">
                <a:solidFill>
                  <a:srgbClr val="000000"/>
                </a:solidFill>
              </a:rPr>
              <a:t>amener l’air au moteur</a:t>
            </a:r>
            <a:endParaRPr sz="18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r>
              <a:rPr lang="fr-FR" sz="1800" b="0"/>
              <a:t>gain de masse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</a:t>
            </a:r>
            <a:r>
              <a:rPr lang="fr-FR" sz="1800" b="0">
                <a:solidFill>
                  <a:srgbClr val="000000"/>
                </a:solidFill>
              </a:rPr>
              <a:t> architecture / dimensionnement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r>
              <a:rPr lang="fr-FR" sz="1800" b="0"/>
              <a:t>mise en plan et devis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175" name="Google Shape;1175;p10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65</a:t>
            </a:fld>
            <a:endParaRPr/>
          </a:p>
        </p:txBody>
      </p:sp>
      <p:pic>
        <p:nvPicPr>
          <p:cNvPr id="1177" name="Google Shape;1177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05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05"/>
          <p:cNvSpPr txBox="1"/>
          <p:nvPr/>
        </p:nvSpPr>
        <p:spPr>
          <a:xfrm>
            <a:off x="2" y="2712950"/>
            <a:ext cx="5594400" cy="17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Reprise de l’admission de Vulcanix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Manque de temps pour faire des simulations acoustiques -&gt; </a:t>
            </a:r>
            <a:r>
              <a:rPr lang="fr-FR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 de changement au niveau du profil du plenum et des tubulures</a:t>
            </a:r>
            <a:endParaRPr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1" name="Google Shape;118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300" y="979712"/>
            <a:ext cx="2608875" cy="31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Admission - Plenum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87" name="Google Shape;1187;p10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66</a:t>
            </a:fld>
            <a:endParaRPr/>
          </a:p>
        </p:txBody>
      </p:sp>
      <p:pic>
        <p:nvPicPr>
          <p:cNvPr id="1189" name="Google Shape;1189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06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1" name="Google Shape;1191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3475" y="2911703"/>
            <a:ext cx="3040100" cy="219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1925" y="2947675"/>
            <a:ext cx="3131325" cy="212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2184" y="757175"/>
            <a:ext cx="3250039" cy="21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0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1925" y="761839"/>
            <a:ext cx="3131325" cy="2105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06"/>
          <p:cNvSpPr txBox="1"/>
          <p:nvPr/>
        </p:nvSpPr>
        <p:spPr>
          <a:xfrm>
            <a:off x="-92875" y="1382075"/>
            <a:ext cx="1324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raidisseurs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1,42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06"/>
          <p:cNvSpPr txBox="1"/>
          <p:nvPr/>
        </p:nvSpPr>
        <p:spPr>
          <a:xfrm>
            <a:off x="-92875" y="3406425"/>
            <a:ext cx="1324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raidisseurs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1,46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06"/>
          <p:cNvSpPr txBox="1"/>
          <p:nvPr/>
        </p:nvSpPr>
        <p:spPr>
          <a:xfrm>
            <a:off x="7692225" y="1546550"/>
            <a:ext cx="1324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raidisseurs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1,44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06"/>
          <p:cNvSpPr txBox="1"/>
          <p:nvPr/>
        </p:nvSpPr>
        <p:spPr>
          <a:xfrm>
            <a:off x="7771150" y="3632500"/>
            <a:ext cx="1324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raidisseurs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1,61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06"/>
          <p:cNvSpPr/>
          <p:nvPr/>
        </p:nvSpPr>
        <p:spPr>
          <a:xfrm>
            <a:off x="39850" y="2901275"/>
            <a:ext cx="4402200" cy="2216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Admission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05" name="Google Shape;1205;p10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67</a:t>
            </a:fld>
            <a:endParaRPr/>
          </a:p>
        </p:txBody>
      </p:sp>
      <p:pic>
        <p:nvPicPr>
          <p:cNvPr id="1207" name="Google Shape;120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07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07"/>
          <p:cNvSpPr txBox="1"/>
          <p:nvPr/>
        </p:nvSpPr>
        <p:spPr>
          <a:xfrm>
            <a:off x="1652954" y="791307"/>
            <a:ext cx="3224076" cy="394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Plenum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PA12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Fournisseur : ARRK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399g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Fond plat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aluminium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Fournisseur : la Mâche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140g</a:t>
            </a:r>
            <a:endParaRPr/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Tubulures</a:t>
            </a:r>
            <a:endParaRPr/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PA12</a:t>
            </a:r>
            <a:endParaRPr/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Fournisseur : ARRK</a:t>
            </a:r>
            <a:endParaRPr/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582g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0" name="Google Shape;121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0" y="927425"/>
            <a:ext cx="2721295" cy="3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Admission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16" name="Google Shape;1216;p10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68</a:t>
            </a:fld>
            <a:endParaRPr/>
          </a:p>
        </p:txBody>
      </p:sp>
      <p:pic>
        <p:nvPicPr>
          <p:cNvPr id="1218" name="Google Shape;1218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08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08"/>
          <p:cNvSpPr txBox="1"/>
          <p:nvPr/>
        </p:nvSpPr>
        <p:spPr>
          <a:xfrm>
            <a:off x="159350" y="813700"/>
            <a:ext cx="3735642" cy="312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Fixation châssis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aluminium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Fournisseur : la Mâche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9g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Fixation moteur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aluminium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Fournisseur : la Mâche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26g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1" name="Google Shape;122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225" y="813702"/>
            <a:ext cx="3076001" cy="170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426" y="2729199"/>
            <a:ext cx="3793725" cy="158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Admission</a:t>
            </a:r>
            <a:endParaRPr/>
          </a:p>
        </p:txBody>
      </p:sp>
      <p:sp>
        <p:nvSpPr>
          <p:cNvPr id="1232" name="Google Shape;1232;p10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Conclusion :</a:t>
            </a:r>
            <a:r>
              <a:rPr lang="fr-FR" sz="2400"/>
              <a:t> 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Vulcanix -&gt; 1304g + 12*m(M5) + 12*m(M4)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Optimus -&gt; 1271g + 10*m(M4) + 8*m(M3)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/>
              <a:t>Gain de 33 g + gain sur les boulons</a:t>
            </a:r>
            <a:endParaRPr sz="2400"/>
          </a:p>
        </p:txBody>
      </p:sp>
      <p:sp>
        <p:nvSpPr>
          <p:cNvPr id="1228" name="Google Shape;1228;p10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69</a:t>
            </a:fld>
            <a:endParaRPr/>
          </a:p>
        </p:txBody>
      </p:sp>
      <p:pic>
        <p:nvPicPr>
          <p:cNvPr id="1230" name="Google Shape;1230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09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Motorisation Instrumentée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Motorisation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Admission (13 nov)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Echappement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Transmission secondaire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Refroidissement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Réservoir d’essence (13 nov)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Carter d’huile (13 nov)</a:t>
            </a:r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0304" y="843550"/>
            <a:ext cx="5624982" cy="3834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Echappement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38" name="Google Shape;1238;p1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70</a:t>
            </a:fld>
            <a:endParaRPr/>
          </a:p>
        </p:txBody>
      </p:sp>
      <p:sp>
        <p:nvSpPr>
          <p:cNvPr id="1240" name="Google Shape;1240;p110"/>
          <p:cNvSpPr txBox="1"/>
          <p:nvPr/>
        </p:nvSpPr>
        <p:spPr>
          <a:xfrm>
            <a:off x="77950" y="681525"/>
            <a:ext cx="4704900" cy="3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Reprise du collecteur de Vulcanix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Changements 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échappement dirigé vers l’arrière du véhicule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silencieux de Dynamix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vérification du noise test sur banc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sortie d’échappement côté gauche pour l’éloigner du faisceau électrique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Fournisseur :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Bery Inox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Prix :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 3000 €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 5kg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10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2" name="Google Shape;1242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275" y="1038100"/>
            <a:ext cx="4260326" cy="3276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Echappement</a:t>
            </a:r>
            <a:endParaRPr/>
          </a:p>
        </p:txBody>
      </p:sp>
      <p:sp>
        <p:nvSpPr>
          <p:cNvPr id="1249" name="Google Shape;1249;p1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Fonction Principale du Silencieux: </a:t>
            </a:r>
            <a:r>
              <a:rPr lang="fr-FR" sz="1800" b="0"/>
              <a:t>Diminuer le bruit lié à la combustion</a:t>
            </a:r>
            <a:endParaRPr sz="1800" b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rgbClr val="0000FF"/>
                </a:solidFill>
              </a:rPr>
              <a:t>Objectif:</a:t>
            </a:r>
            <a:r>
              <a:rPr lang="fr-FR"/>
              <a:t> </a:t>
            </a:r>
            <a:r>
              <a:rPr lang="fr-FR" sz="1800" b="0"/>
              <a:t>Passer le noise test</a:t>
            </a:r>
            <a:endParaRPr sz="1800" b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rgbClr val="00FF00"/>
                </a:solidFill>
              </a:rPr>
              <a:t>Fait:</a:t>
            </a:r>
            <a:r>
              <a:rPr lang="fr-FR"/>
              <a:t> </a:t>
            </a:r>
            <a:r>
              <a:rPr lang="fr-FR" sz="1800" b="0"/>
              <a:t>Silencieux Akrapovic type à chicane avec son collier</a:t>
            </a:r>
            <a:endParaRPr sz="1800" b="0"/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Matière: titane pour le silencieux, carbone pour le collier</a:t>
            </a:r>
            <a:endParaRPr sz="1800"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Prix: 600 euros  / 50 euros	</a:t>
            </a:r>
            <a:endParaRPr sz="1800"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Masse: 2.2kg / 0.05 kg</a:t>
            </a:r>
            <a:endParaRPr sz="1800"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Dimension: rayon de l’ouverture 27mm compatible avec le tube du collecteur (26mm)</a:t>
            </a:r>
            <a:endParaRPr sz="1800" b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rgbClr val="FF0000"/>
                </a:solidFill>
              </a:rPr>
              <a:t>A faire: </a:t>
            </a:r>
            <a:r>
              <a:rPr lang="fr-FR" sz="1800" b="0">
                <a:latin typeface="Calibri"/>
                <a:ea typeface="Calibri"/>
                <a:cs typeface="Calibri"/>
                <a:sym typeface="Calibri"/>
              </a:rPr>
              <a:t>Des tests avec un sonomètre préalablement calibré</a:t>
            </a:r>
            <a:endParaRPr sz="1800" b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200">
                <a:latin typeface="Calibri"/>
                <a:ea typeface="Calibri"/>
                <a:cs typeface="Calibri"/>
                <a:sym typeface="Calibri"/>
              </a:rPr>
              <a:t>Solutions supplémentaires: </a:t>
            </a:r>
            <a:r>
              <a:rPr lang="fr-FR" sz="1800" b="0">
                <a:latin typeface="Calibri"/>
                <a:ea typeface="Calibri"/>
                <a:cs typeface="Calibri"/>
                <a:sym typeface="Calibri"/>
              </a:rPr>
              <a:t>DB Killer</a:t>
            </a:r>
            <a:r>
              <a:rPr lang="fr-FR" sz="1700" b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 b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b="0"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changer la laine à l’intérieur du chicane</a:t>
            </a:r>
            <a:endParaRPr/>
          </a:p>
        </p:txBody>
      </p:sp>
      <p:sp>
        <p:nvSpPr>
          <p:cNvPr id="1250" name="Google Shape;1250;p1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Refroidissement</a:t>
            </a:r>
            <a:endParaRPr/>
          </a:p>
        </p:txBody>
      </p:sp>
      <p:sp>
        <p:nvSpPr>
          <p:cNvPr id="1261" name="Google Shape;1261;p1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endParaRPr sz="2400">
              <a:solidFill>
                <a:srgbClr val="7030A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/>
              <a:t>Fonction Principale : Refroidir le moteur (60kW)</a:t>
            </a:r>
            <a:endParaRPr sz="2400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/>
              <a:t>Diminuer la masse </a:t>
            </a:r>
            <a:endParaRPr sz="18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Dimensionnement du radiateur</a:t>
            </a:r>
            <a:endParaRPr sz="1400" b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1800"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Réaliser un devis et commander les pièces</a:t>
            </a:r>
            <a:endParaRPr sz="1800" b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7" name="Google Shape;1257;p1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72</a:t>
            </a:fld>
            <a:endParaRPr/>
          </a:p>
        </p:txBody>
      </p:sp>
      <p:pic>
        <p:nvPicPr>
          <p:cNvPr id="1259" name="Google Shape;125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650" y="19723"/>
            <a:ext cx="42834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12"/>
          <p:cNvSpPr txBox="1"/>
          <p:nvPr/>
        </p:nvSpPr>
        <p:spPr>
          <a:xfrm>
            <a:off x="7739000" y="1666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980000"/>
                </a:solidFill>
              </a:rPr>
              <a:t>AMS</a:t>
            </a:r>
            <a:endParaRPr sz="1800">
              <a:solidFill>
                <a:srgbClr val="980000"/>
              </a:solidFill>
            </a:endParaRPr>
          </a:p>
        </p:txBody>
      </p:sp>
      <p:pic>
        <p:nvPicPr>
          <p:cNvPr id="1262" name="Google Shape;1262;p112"/>
          <p:cNvPicPr preferRelativeResize="0"/>
          <p:nvPr/>
        </p:nvPicPr>
        <p:blipFill rotWithShape="1">
          <a:blip r:embed="rId4">
            <a:alphaModFix/>
          </a:blip>
          <a:srcRect l="5784"/>
          <a:stretch/>
        </p:blipFill>
        <p:spPr>
          <a:xfrm>
            <a:off x="5281025" y="861350"/>
            <a:ext cx="3911100" cy="37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Refroidissement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68" name="Google Shape;1268;p1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73</a:t>
            </a:fld>
            <a:endParaRPr/>
          </a:p>
        </p:txBody>
      </p:sp>
      <p:pic>
        <p:nvPicPr>
          <p:cNvPr id="1270" name="Google Shape;127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650" y="19723"/>
            <a:ext cx="42834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13"/>
          <p:cNvSpPr txBox="1"/>
          <p:nvPr/>
        </p:nvSpPr>
        <p:spPr>
          <a:xfrm>
            <a:off x="7739000" y="1666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980000"/>
                </a:solidFill>
              </a:rPr>
              <a:t>AMS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1272" name="Google Shape;1272;p113"/>
          <p:cNvSpPr txBox="1"/>
          <p:nvPr/>
        </p:nvSpPr>
        <p:spPr>
          <a:xfrm>
            <a:off x="361600" y="838550"/>
            <a:ext cx="8469600" cy="3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-FR">
                <a:solidFill>
                  <a:schemeClr val="dk1"/>
                </a:solidFill>
              </a:rPr>
              <a:t>Utilisation d’un radiateur, placé à droite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-FR">
                <a:solidFill>
                  <a:schemeClr val="dk1"/>
                </a:solidFill>
              </a:rPr>
              <a:t>Ventilateur identique à ceux d’Olympix et Vulcanix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273" name="Google Shape;1273;p113"/>
          <p:cNvGraphicFramePr/>
          <p:nvPr/>
        </p:nvGraphicFramePr>
        <p:xfrm>
          <a:off x="5737300" y="2233025"/>
          <a:ext cx="3226700" cy="1881630"/>
        </p:xfrm>
        <a:graphic>
          <a:graphicData uri="http://schemas.openxmlformats.org/drawingml/2006/table">
            <a:tbl>
              <a:tblPr>
                <a:noFill/>
                <a:tableStyleId>{C67462E4-F5B8-45D6-8CC6-96AA9CB65E78}</a:tableStyleId>
              </a:tblPr>
              <a:tblGrid>
                <a:gridCol w="161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Véhicule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Dimensions du Refroidissement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Olympix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330 x 260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Vulcanix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380 x 260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Optimus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340 x 260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4" name="Google Shape;127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50" y="1788063"/>
            <a:ext cx="41148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275" y="3890325"/>
            <a:ext cx="1847510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Le Circuit d’essence </a:t>
            </a:r>
            <a:endParaRPr/>
          </a:p>
        </p:txBody>
      </p:sp>
      <p:sp>
        <p:nvSpPr>
          <p:cNvPr id="1286" name="Google Shape;1286;p1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1800"/>
              <a:t>      </a:t>
            </a:r>
            <a:endParaRPr sz="1800"/>
          </a:p>
        </p:txBody>
      </p:sp>
      <p:sp>
        <p:nvSpPr>
          <p:cNvPr id="1281" name="Google Shape;1281;p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74</a:t>
            </a:fld>
            <a:endParaRPr/>
          </a:p>
        </p:txBody>
      </p:sp>
      <p:pic>
        <p:nvPicPr>
          <p:cNvPr id="1283" name="Google Shape;1283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75" y="56326"/>
            <a:ext cx="592950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14"/>
          <p:cNvSpPr txBox="1"/>
          <p:nvPr/>
        </p:nvSpPr>
        <p:spPr>
          <a:xfrm>
            <a:off x="7529375" y="563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BVL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114"/>
          <p:cNvSpPr txBox="1"/>
          <p:nvPr/>
        </p:nvSpPr>
        <p:spPr>
          <a:xfrm>
            <a:off x="3708000" y="3235975"/>
            <a:ext cx="22956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7" name="Google Shape;1287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9799" y="840950"/>
            <a:ext cx="4189725" cy="31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14"/>
          <p:cNvSpPr txBox="1"/>
          <p:nvPr/>
        </p:nvSpPr>
        <p:spPr>
          <a:xfrm>
            <a:off x="0" y="644925"/>
            <a:ext cx="4800600" cy="3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>
                <a:solidFill>
                  <a:srgbClr val="7030A0"/>
                </a:solidFill>
                <a:latin typeface="Corbel"/>
                <a:ea typeface="Corbel"/>
                <a:cs typeface="Corbel"/>
                <a:sym typeface="Corbel"/>
              </a:rPr>
              <a:t>Fonction Principale : </a:t>
            </a:r>
            <a:endParaRPr sz="2400" b="1">
              <a:solidFill>
                <a:srgbClr val="7030A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•"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Fournir l’essence au moteur</a:t>
            </a:r>
            <a:endParaRPr sz="2400" b="1">
              <a:solidFill>
                <a:srgbClr val="7030A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</a:rPr>
              <a:t>Objectif :</a:t>
            </a:r>
            <a:r>
              <a:rPr lang="fr-FR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•"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Adaptation  à la nouvelle position de la pompe</a:t>
            </a: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rPr>
              <a:t>Fait : </a:t>
            </a:r>
            <a:endParaRPr sz="2400">
              <a:solidFill>
                <a:schemeClr val="accent4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Dimensionnement du réservoir et positionnement des différents éléments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Reste à faire :</a:t>
            </a:r>
            <a:r>
              <a:rPr lang="fr-F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Réaliser un devis et commander les pièces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   </a:t>
            </a:r>
            <a:endParaRPr sz="18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Le circuit d’essence 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94" name="Google Shape;1294;p1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75</a:t>
            </a:fld>
            <a:endParaRPr/>
          </a:p>
        </p:txBody>
      </p:sp>
      <p:pic>
        <p:nvPicPr>
          <p:cNvPr id="1296" name="Google Shape;1296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75" y="56326"/>
            <a:ext cx="592950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15"/>
          <p:cNvSpPr txBox="1"/>
          <p:nvPr/>
        </p:nvSpPr>
        <p:spPr>
          <a:xfrm>
            <a:off x="7529375" y="563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BVL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15"/>
          <p:cNvSpPr txBox="1"/>
          <p:nvPr/>
        </p:nvSpPr>
        <p:spPr>
          <a:xfrm>
            <a:off x="5528600" y="3492400"/>
            <a:ext cx="3061200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99" name="Google Shape;1299;p115"/>
          <p:cNvPicPr preferRelativeResize="0"/>
          <p:nvPr/>
        </p:nvPicPr>
        <p:blipFill rotWithShape="1">
          <a:blip r:embed="rId4">
            <a:alphaModFix/>
          </a:blip>
          <a:srcRect l="43583" t="14950" r="6793" b="9536"/>
          <a:stretch/>
        </p:blipFill>
        <p:spPr>
          <a:xfrm>
            <a:off x="775750" y="1209250"/>
            <a:ext cx="3586225" cy="29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15"/>
          <p:cNvSpPr txBox="1"/>
          <p:nvPr/>
        </p:nvSpPr>
        <p:spPr>
          <a:xfrm>
            <a:off x="4582375" y="1065063"/>
            <a:ext cx="4439400" cy="30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Le réservoir d´essence</a:t>
            </a: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Matériau: Aluminium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Masse:2kg environ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Volume:5.</a:t>
            </a:r>
            <a:r>
              <a:rPr lang="fr-FR" sz="1800"/>
              <a:t>2</a:t>
            </a: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L(en sachant que le volume pour finir l</a:t>
            </a:r>
            <a:r>
              <a:rPr lang="fr-FR" sz="1800"/>
              <a:t>´endurance est de 4.6L et vulcanix avait 5.2L</a:t>
            </a: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Filler neck:en Aluminium et en plastique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respecte la distance minimale entre le réservoir et l´</a:t>
            </a:r>
            <a:r>
              <a:rPr lang="fr-FR" sz="1800"/>
              <a:t>é</a:t>
            </a: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chappement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filler neck respecte l</a:t>
            </a:r>
            <a:r>
              <a:rPr lang="fr-FR" sz="1800"/>
              <a:t>’a</a:t>
            </a: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ngle  au maximum de 30º avec la vertical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Le circuit d’essence 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06" name="Google Shape;1306;p1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76</a:t>
            </a:fld>
            <a:endParaRPr/>
          </a:p>
        </p:txBody>
      </p:sp>
      <p:pic>
        <p:nvPicPr>
          <p:cNvPr id="1308" name="Google Shape;1308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75" y="56326"/>
            <a:ext cx="592950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16"/>
          <p:cNvSpPr txBox="1"/>
          <p:nvPr/>
        </p:nvSpPr>
        <p:spPr>
          <a:xfrm>
            <a:off x="7529375" y="563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BVL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16"/>
          <p:cNvSpPr txBox="1"/>
          <p:nvPr/>
        </p:nvSpPr>
        <p:spPr>
          <a:xfrm>
            <a:off x="3708000" y="3235975"/>
            <a:ext cx="22956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16"/>
          <p:cNvSpPr txBox="1"/>
          <p:nvPr/>
        </p:nvSpPr>
        <p:spPr>
          <a:xfrm>
            <a:off x="4730900" y="852075"/>
            <a:ext cx="6291000" cy="26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116"/>
          <p:cNvSpPr txBox="1"/>
          <p:nvPr/>
        </p:nvSpPr>
        <p:spPr>
          <a:xfrm>
            <a:off x="4139700" y="1239875"/>
            <a:ext cx="4829700" cy="26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 pompe à essence</a:t>
            </a: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Débit à maximum rendement:1L/min. (13500tr/min)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Nom:FP601 Walbro Out Tank Fuel Injection Pump (F30000271)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 à 3.5bar: 220L/h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Diametre:43 mm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Longueur:160 mm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Poid: 0.46 kg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Fournisseur:Reverchon(Walbro)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3" name="Google Shape;1313;p116"/>
          <p:cNvPicPr preferRelativeResize="0"/>
          <p:nvPr/>
        </p:nvPicPr>
        <p:blipFill rotWithShape="1">
          <a:blip r:embed="rId4">
            <a:alphaModFix/>
          </a:blip>
          <a:srcRect l="23704" t="59811" r="61923" b="18302"/>
          <a:stretch/>
        </p:blipFill>
        <p:spPr>
          <a:xfrm>
            <a:off x="857400" y="1688375"/>
            <a:ext cx="2351951" cy="190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Le circuit d’essence 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19" name="Google Shape;1319;p1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77</a:t>
            </a:fld>
            <a:endParaRPr/>
          </a:p>
        </p:txBody>
      </p:sp>
      <p:pic>
        <p:nvPicPr>
          <p:cNvPr id="1321" name="Google Shape;1321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75" y="56326"/>
            <a:ext cx="592950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17"/>
          <p:cNvSpPr txBox="1"/>
          <p:nvPr/>
        </p:nvSpPr>
        <p:spPr>
          <a:xfrm>
            <a:off x="7529375" y="563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BVL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17"/>
          <p:cNvSpPr txBox="1"/>
          <p:nvPr/>
        </p:nvSpPr>
        <p:spPr>
          <a:xfrm>
            <a:off x="5528600" y="3492400"/>
            <a:ext cx="3061200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24" name="Google Shape;1324;p117"/>
          <p:cNvSpPr txBox="1"/>
          <p:nvPr/>
        </p:nvSpPr>
        <p:spPr>
          <a:xfrm>
            <a:off x="935225" y="3333250"/>
            <a:ext cx="33543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25" name="Google Shape;1325;p117"/>
          <p:cNvSpPr txBox="1"/>
          <p:nvPr/>
        </p:nvSpPr>
        <p:spPr>
          <a:xfrm>
            <a:off x="4965350" y="3492400"/>
            <a:ext cx="37884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117"/>
          <p:cNvSpPr txBox="1"/>
          <p:nvPr/>
        </p:nvSpPr>
        <p:spPr>
          <a:xfrm>
            <a:off x="3905600" y="1136388"/>
            <a:ext cx="4684200" cy="25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Le régulateur pression</a:t>
            </a: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Ref:442MAV003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Reglable de 1.5 à 6 Bars.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Prix:160€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Débit:jusqu’à 5L/min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Fourniseur:Reverchon(Oreca)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7" name="Google Shape;1327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300" y="1052293"/>
            <a:ext cx="2961275" cy="27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Bilan Massique : Circuit d´essence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3" name="Google Shape;1333;p1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78</a:t>
            </a:fld>
            <a:endParaRPr/>
          </a:p>
        </p:txBody>
      </p:sp>
      <p:graphicFrame>
        <p:nvGraphicFramePr>
          <p:cNvPr id="1335" name="Google Shape;1335;p118"/>
          <p:cNvGraphicFramePr/>
          <p:nvPr/>
        </p:nvGraphicFramePr>
        <p:xfrm>
          <a:off x="1029975" y="983100"/>
          <a:ext cx="7142425" cy="3169680"/>
        </p:xfrm>
        <a:graphic>
          <a:graphicData uri="http://schemas.openxmlformats.org/drawingml/2006/table">
            <a:tbl>
              <a:tblPr>
                <a:noFill/>
                <a:tableStyleId>{8AFDBAF7-3599-4B11-9179-2869128F2469}</a:tableStyleId>
              </a:tblPr>
              <a:tblGrid>
                <a:gridCol w="309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Élément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Poid(kg)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Prix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Fournisseur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Réservoir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100</a:t>
                      </a: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La Mache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Pompe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0.46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100</a:t>
                      </a: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Reverchon(Walbro)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Régulateur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0.2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160€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Reverchon(Oreca)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Clapet de mise à l</a:t>
                      </a:r>
                      <a:r>
                        <a:rPr lang="fr-FR"/>
                        <a:t>’</a:t>
                      </a:r>
                      <a:r>
                        <a:rPr lang="fr-FR" sz="1400" u="none" strike="noStrike" cap="none"/>
                        <a:t>air fixation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39</a:t>
                      </a: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Reverchon(Oreca)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Banjo(injection rail)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5</a:t>
                      </a: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Reverchon(Oreca)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Bouchon (vidage du réservoir)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</a:t>
                      </a: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Reverchon(Oreca)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total (environ)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3kg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407</a:t>
                      </a:r>
                      <a:r>
                        <a:rPr lang="fr-FR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Commande d’embrayage</a:t>
            </a:r>
            <a:endParaRPr/>
          </a:p>
        </p:txBody>
      </p:sp>
      <p:sp>
        <p:nvSpPr>
          <p:cNvPr id="1341" name="Google Shape;1341;p1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400" b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Fonction Principale : Débrayer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400" b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Objectif :</a:t>
            </a:r>
            <a:r>
              <a:rPr lang="fr-FR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rbel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Diminuer la masse 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Rendre la commande plus ergonomique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Facile à réaliser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400" b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Fait : </a:t>
            </a:r>
            <a:endParaRPr sz="2400" b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Choix de l’architecture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4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Reste à faire :</a:t>
            </a:r>
            <a:r>
              <a:rPr lang="fr-FR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Commander et usiner les pièces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1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79</a:t>
            </a:fld>
            <a:endParaRPr/>
          </a:p>
        </p:txBody>
      </p:sp>
      <p:pic>
        <p:nvPicPr>
          <p:cNvPr id="1344" name="Google Shape;1344;p119"/>
          <p:cNvPicPr preferRelativeResize="0"/>
          <p:nvPr/>
        </p:nvPicPr>
        <p:blipFill rotWithShape="1">
          <a:blip r:embed="rId3">
            <a:alphaModFix/>
          </a:blip>
          <a:srcRect r="26394"/>
          <a:stretch/>
        </p:blipFill>
        <p:spPr>
          <a:xfrm>
            <a:off x="5134075" y="794125"/>
            <a:ext cx="3614601" cy="421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8625" y="-4388"/>
            <a:ext cx="509775" cy="7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19"/>
          <p:cNvSpPr txBox="1"/>
          <p:nvPr/>
        </p:nvSpPr>
        <p:spPr>
          <a:xfrm>
            <a:off x="7835400" y="126963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980000"/>
                </a:solidFill>
              </a:rPr>
              <a:t>MJT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Système SEIMS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Faisceau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Carte électronique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Tableau de bord (13 nov)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6" name="Google Shape;266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Commande d’embrayage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52" name="Google Shape;1352;p1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80</a:t>
            </a:fld>
            <a:endParaRPr/>
          </a:p>
        </p:txBody>
      </p:sp>
      <p:pic>
        <p:nvPicPr>
          <p:cNvPr id="1354" name="Google Shape;1354;p120"/>
          <p:cNvPicPr preferRelativeResize="0"/>
          <p:nvPr/>
        </p:nvPicPr>
        <p:blipFill rotWithShape="1">
          <a:blip r:embed="rId3">
            <a:alphaModFix/>
          </a:blip>
          <a:srcRect t="11613"/>
          <a:stretch/>
        </p:blipFill>
        <p:spPr>
          <a:xfrm>
            <a:off x="386950" y="1528875"/>
            <a:ext cx="2180100" cy="25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20"/>
          <p:cNvSpPr txBox="1"/>
          <p:nvPr/>
        </p:nvSpPr>
        <p:spPr>
          <a:xfrm>
            <a:off x="273700" y="868250"/>
            <a:ext cx="24066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Ancienne commande 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(environ 600g)</a:t>
            </a:r>
            <a:endParaRPr/>
          </a:p>
        </p:txBody>
      </p:sp>
      <p:sp>
        <p:nvSpPr>
          <p:cNvPr id="1356" name="Google Shape;1356;p120"/>
          <p:cNvSpPr txBox="1"/>
          <p:nvPr/>
        </p:nvSpPr>
        <p:spPr>
          <a:xfrm>
            <a:off x="4592325" y="793788"/>
            <a:ext cx="21801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Nouvelle commande 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(environ 120g)</a:t>
            </a:r>
            <a:endParaRPr/>
          </a:p>
        </p:txBody>
      </p:sp>
      <p:pic>
        <p:nvPicPr>
          <p:cNvPr id="1357" name="Google Shape;1357;p120"/>
          <p:cNvPicPr preferRelativeResize="0"/>
          <p:nvPr/>
        </p:nvPicPr>
        <p:blipFill rotWithShape="1">
          <a:blip r:embed="rId4">
            <a:alphaModFix/>
          </a:blip>
          <a:srcRect l="6742" t="15074" r="28242"/>
          <a:stretch/>
        </p:blipFill>
        <p:spPr>
          <a:xfrm>
            <a:off x="2831325" y="1443975"/>
            <a:ext cx="3140079" cy="334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120"/>
          <p:cNvPicPr preferRelativeResize="0"/>
          <p:nvPr/>
        </p:nvPicPr>
        <p:blipFill rotWithShape="1">
          <a:blip r:embed="rId5">
            <a:alphaModFix/>
          </a:blip>
          <a:srcRect l="20716"/>
          <a:stretch/>
        </p:blipFill>
        <p:spPr>
          <a:xfrm>
            <a:off x="6023475" y="1443938"/>
            <a:ext cx="3046101" cy="334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8625" y="-4388"/>
            <a:ext cx="509775" cy="7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20"/>
          <p:cNvSpPr txBox="1"/>
          <p:nvPr/>
        </p:nvSpPr>
        <p:spPr>
          <a:xfrm>
            <a:off x="7835400" y="126963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980000"/>
                </a:solidFill>
              </a:rPr>
              <a:t>MJT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Commande d’embrayage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66" name="Google Shape;1366;p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81</a:t>
            </a:fld>
            <a:endParaRPr/>
          </a:p>
        </p:txBody>
      </p:sp>
      <p:pic>
        <p:nvPicPr>
          <p:cNvPr id="1368" name="Google Shape;1368;p121"/>
          <p:cNvPicPr preferRelativeResize="0"/>
          <p:nvPr/>
        </p:nvPicPr>
        <p:blipFill rotWithShape="1">
          <a:blip r:embed="rId3">
            <a:alphaModFix/>
          </a:blip>
          <a:srcRect l="20976" t="5917" r="21126"/>
          <a:stretch/>
        </p:blipFill>
        <p:spPr>
          <a:xfrm>
            <a:off x="3329025" y="844375"/>
            <a:ext cx="2240549" cy="34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121"/>
          <p:cNvPicPr preferRelativeResize="0"/>
          <p:nvPr/>
        </p:nvPicPr>
        <p:blipFill rotWithShape="1">
          <a:blip r:embed="rId4">
            <a:alphaModFix/>
          </a:blip>
          <a:srcRect l="19511" t="15736" r="18311" b="2175"/>
          <a:stretch/>
        </p:blipFill>
        <p:spPr>
          <a:xfrm>
            <a:off x="264925" y="844375"/>
            <a:ext cx="2821801" cy="3310461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21"/>
          <p:cNvSpPr txBox="1"/>
          <p:nvPr/>
        </p:nvSpPr>
        <p:spPr>
          <a:xfrm>
            <a:off x="5932950" y="1274100"/>
            <a:ext cx="2821800" cy="3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FR" sz="1800"/>
              <a:t>Axe du levier et chape soudés au châssis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FR" sz="1800"/>
              <a:t>Bague en bronze autolubrifiante, bloquée par un circlip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FR" sz="1800"/>
              <a:t>Levier (18cm) en aluminum (30x1,5), bloqué par un circlip </a:t>
            </a:r>
            <a:endParaRPr sz="1800"/>
          </a:p>
        </p:txBody>
      </p:sp>
      <p:pic>
        <p:nvPicPr>
          <p:cNvPr id="1371" name="Google Shape;1371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8625" y="-4388"/>
            <a:ext cx="509775" cy="7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21"/>
          <p:cNvSpPr txBox="1"/>
          <p:nvPr/>
        </p:nvSpPr>
        <p:spPr>
          <a:xfrm>
            <a:off x="7835400" y="126963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980000"/>
                </a:solidFill>
              </a:rPr>
              <a:t>MJT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Transmission secondaire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78" name="Google Shape;1378;p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82</a:t>
            </a:fld>
            <a:endParaRPr/>
          </a:p>
        </p:txBody>
      </p:sp>
      <p:sp>
        <p:nvSpPr>
          <p:cNvPr id="1380" name="Google Shape;1380;p122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22"/>
          <p:cNvSpPr txBox="1"/>
          <p:nvPr/>
        </p:nvSpPr>
        <p:spPr>
          <a:xfrm>
            <a:off x="594400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2" name="Google Shape;1382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4975" y="19725"/>
            <a:ext cx="599600" cy="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22"/>
          <p:cNvSpPr txBox="1"/>
          <p:nvPr/>
        </p:nvSpPr>
        <p:spPr>
          <a:xfrm>
            <a:off x="0" y="2055275"/>
            <a:ext cx="7600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Rappel des choix retenus:</a:t>
            </a:r>
            <a:endParaRPr sz="24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-"/>
            </a:pPr>
            <a:r>
              <a:rPr lang="fr-FR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Différentiel Drexler ajustable</a:t>
            </a: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-"/>
            </a:pPr>
            <a:r>
              <a:rPr lang="fr-FR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Excentriques et porte</a:t>
            </a: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excentriques</a:t>
            </a: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84" name="Google Shape;1384;p122"/>
          <p:cNvSpPr txBox="1"/>
          <p:nvPr/>
        </p:nvSpPr>
        <p:spPr>
          <a:xfrm>
            <a:off x="2796250" y="4189550"/>
            <a:ext cx="506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➔"/>
            </a:pPr>
            <a:r>
              <a:rPr lang="fr-FR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Optimisation (masse, position)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5" name="Google Shape;1385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5200" y="1609600"/>
            <a:ext cx="4688469" cy="2613438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22"/>
          <p:cNvSpPr txBox="1"/>
          <p:nvPr/>
        </p:nvSpPr>
        <p:spPr>
          <a:xfrm>
            <a:off x="84350" y="761038"/>
            <a:ext cx="8251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7030A0"/>
                </a:solidFill>
                <a:latin typeface="Corbel"/>
                <a:ea typeface="Corbel"/>
                <a:cs typeface="Corbel"/>
                <a:sym typeface="Corbel"/>
              </a:rPr>
              <a:t>Fonction Principale : Transmettre la puissance du moteur jusqu’aux roues</a:t>
            </a:r>
            <a:endParaRPr sz="20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couronne</a:t>
            </a:r>
            <a:endParaRPr/>
          </a:p>
        </p:txBody>
      </p:sp>
      <p:sp>
        <p:nvSpPr>
          <p:cNvPr id="1396" name="Google Shape;1396;p1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endParaRPr sz="2400">
              <a:solidFill>
                <a:srgbClr val="7030A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</a:rPr>
              <a:t>Transmettre la puissance au différentiel</a:t>
            </a:r>
            <a:endParaRPr sz="18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1800" b="0"/>
              <a:t> 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Minimiser la masse de 20%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Modele catia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simulation par éléments finis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24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Usiner la pièce : Ecole Centrale de Lyon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393" name="Google Shape;1393;p1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83</a:t>
            </a:fld>
            <a:endParaRPr/>
          </a:p>
        </p:txBody>
      </p:sp>
      <p:sp>
        <p:nvSpPr>
          <p:cNvPr id="1395" name="Google Shape;1395;p123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7" name="Google Shape;1397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375" y="1117750"/>
            <a:ext cx="3580550" cy="35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couronne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04" name="Google Shape;1404;p1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84</a:t>
            </a:fld>
            <a:endParaRPr/>
          </a:p>
        </p:txBody>
      </p:sp>
      <p:sp>
        <p:nvSpPr>
          <p:cNvPr id="1406" name="Google Shape;1406;p124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24"/>
          <p:cNvSpPr txBox="1"/>
          <p:nvPr/>
        </p:nvSpPr>
        <p:spPr>
          <a:xfrm>
            <a:off x="408250" y="941025"/>
            <a:ext cx="4305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800" b="1" i="1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Matériaux : </a:t>
            </a:r>
            <a:endParaRPr sz="1800" b="1" i="1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1" i="1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Aluminium 7075 T</a:t>
            </a: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81 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Rp0.2 = 500 MPa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Brut fourni par Drexler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Effort à transmettre :</a:t>
            </a:r>
            <a:endParaRPr sz="1800" b="1" i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Couple statique maximale de 1300 Nm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08" name="Google Shape;1408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24"/>
          <p:cNvSpPr txBox="1"/>
          <p:nvPr/>
        </p:nvSpPr>
        <p:spPr>
          <a:xfrm>
            <a:off x="4991000" y="1021300"/>
            <a:ext cx="35907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24"/>
          <p:cNvSpPr txBox="1"/>
          <p:nvPr/>
        </p:nvSpPr>
        <p:spPr>
          <a:xfrm>
            <a:off x="4991000" y="919050"/>
            <a:ext cx="39927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 sz="1800" b="1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Deux modèles utilisés : </a:t>
            </a:r>
            <a:endParaRPr sz="1800" b="1" i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Effort maximal transmissible par les vis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Effort maximal admissible par la chaîne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Critères :</a:t>
            </a:r>
            <a:endParaRPr sz="1800" b="1" i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Déplacements &lt; 1 mm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Contrainte &lt; 500 MPa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couronne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16" name="Google Shape;1416;p1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85</a:t>
            </a:fld>
            <a:endParaRPr/>
          </a:p>
        </p:txBody>
      </p:sp>
      <p:sp>
        <p:nvSpPr>
          <p:cNvPr id="1418" name="Google Shape;1418;p125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9" name="Google Shape;1419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25"/>
          <p:cNvSpPr txBox="1"/>
          <p:nvPr/>
        </p:nvSpPr>
        <p:spPr>
          <a:xfrm>
            <a:off x="485225" y="854950"/>
            <a:ext cx="3299700" cy="3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Corbel"/>
                <a:ea typeface="Corbel"/>
                <a:cs typeface="Corbel"/>
                <a:sym typeface="Corbel"/>
              </a:rPr>
              <a:t>Modèle 1 :</a:t>
            </a:r>
            <a:endParaRPr sz="18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Efforts tangentielles maximaux transmissibles par vis d’après Honda ≃ 10 kN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Cas de charge                    équivalent à 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3,5 couple statique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21" name="Google Shape;1421;p125"/>
          <p:cNvPicPr preferRelativeResize="0"/>
          <p:nvPr/>
        </p:nvPicPr>
        <p:blipFill rotWithShape="1">
          <a:blip r:embed="rId4">
            <a:alphaModFix/>
          </a:blip>
          <a:srcRect l="2864" r="33760"/>
          <a:stretch/>
        </p:blipFill>
        <p:spPr>
          <a:xfrm>
            <a:off x="2634900" y="2481774"/>
            <a:ext cx="2578749" cy="24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25"/>
          <p:cNvPicPr preferRelativeResize="0"/>
          <p:nvPr/>
        </p:nvPicPr>
        <p:blipFill rotWithShape="1">
          <a:blip r:embed="rId5">
            <a:alphaModFix/>
          </a:blip>
          <a:srcRect l="17575" t="5822" r="30131" b="2636"/>
          <a:stretch/>
        </p:blipFill>
        <p:spPr>
          <a:xfrm rot="5400000">
            <a:off x="5282550" y="2412875"/>
            <a:ext cx="2431925" cy="25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25"/>
          <p:cNvPicPr preferRelativeResize="0"/>
          <p:nvPr/>
        </p:nvPicPr>
        <p:blipFill rotWithShape="1">
          <a:blip r:embed="rId4">
            <a:alphaModFix/>
          </a:blip>
          <a:srcRect l="85364" t="31395" b="19340"/>
          <a:stretch/>
        </p:blipFill>
        <p:spPr>
          <a:xfrm>
            <a:off x="7771150" y="2481775"/>
            <a:ext cx="936000" cy="24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25"/>
          <p:cNvSpPr txBox="1"/>
          <p:nvPr/>
        </p:nvSpPr>
        <p:spPr>
          <a:xfrm>
            <a:off x="5004775" y="923450"/>
            <a:ext cx="3299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Résultats :</a:t>
            </a: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σ</a:t>
            </a:r>
            <a:r>
              <a:rPr lang="fr-F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max  </a:t>
            </a: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 334 MPa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dep</a:t>
            </a:r>
            <a:r>
              <a:rPr lang="fr-F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max </a:t>
            </a: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 0,4mm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couronne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30" name="Google Shape;1430;p1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86</a:t>
            </a:fld>
            <a:endParaRPr/>
          </a:p>
        </p:txBody>
      </p:sp>
      <p:sp>
        <p:nvSpPr>
          <p:cNvPr id="1432" name="Google Shape;1432;p126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3" name="Google Shape;1433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26"/>
          <p:cNvSpPr txBox="1"/>
          <p:nvPr/>
        </p:nvSpPr>
        <p:spPr>
          <a:xfrm>
            <a:off x="499950" y="766525"/>
            <a:ext cx="3299700" cy="3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Corbel"/>
                <a:ea typeface="Corbel"/>
                <a:cs typeface="Corbel"/>
                <a:sym typeface="Corbel"/>
              </a:rPr>
              <a:t>Modèle 2 :</a:t>
            </a:r>
            <a:endParaRPr sz="18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Effort maximal transmissible par la chaîne </a:t>
            </a: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≃ 22 kN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Cas de charge équivalent à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1,3 couple statique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Résultats :</a:t>
            </a: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σ</a:t>
            </a:r>
            <a:r>
              <a:rPr lang="fr-F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max  </a:t>
            </a: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 388 MPa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dep</a:t>
            </a:r>
            <a:r>
              <a:rPr lang="fr-F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max </a:t>
            </a: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 0,6 mm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35" name="Google Shape;1435;p126"/>
          <p:cNvSpPr txBox="1"/>
          <p:nvPr/>
        </p:nvSpPr>
        <p:spPr>
          <a:xfrm>
            <a:off x="5004775" y="923450"/>
            <a:ext cx="3299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6" name="Google Shape;143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325" y="1341225"/>
            <a:ext cx="5083176" cy="30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Couronne et chaîne</a:t>
            </a:r>
            <a:endParaRPr/>
          </a:p>
        </p:txBody>
      </p:sp>
      <p:sp>
        <p:nvSpPr>
          <p:cNvPr id="1445" name="Google Shape;1445;p1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r>
              <a:rPr lang="fr-FR" sz="1800" b="0">
                <a:solidFill>
                  <a:srgbClr val="000000"/>
                </a:solidFill>
              </a:rPr>
              <a:t>Transmettre la puissance en sortie du moteur</a:t>
            </a:r>
            <a:endParaRPr sz="18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Réduire le poids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Minimiser les pertes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Couronne alu : gain d’environ 650 g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Chaîne joints plats : réduction des frottements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24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Faire un devis et commander la pièce (sera fait en janvier avec le nouveau budget)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442" name="Google Shape;1442;p1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87</a:t>
            </a:fld>
            <a:endParaRPr/>
          </a:p>
        </p:txBody>
      </p:sp>
      <p:sp>
        <p:nvSpPr>
          <p:cNvPr id="1444" name="Google Shape;1444;p127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6" name="Google Shape;1446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Kit chaine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52" name="Google Shape;1452;p1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88</a:t>
            </a:fld>
            <a:endParaRPr/>
          </a:p>
        </p:txBody>
      </p:sp>
      <p:sp>
        <p:nvSpPr>
          <p:cNvPr id="1454" name="Google Shape;1454;p128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5" name="Google Shape;1455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525" y="835000"/>
            <a:ext cx="3250200" cy="20473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28"/>
          <p:cNvSpPr txBox="1"/>
          <p:nvPr/>
        </p:nvSpPr>
        <p:spPr>
          <a:xfrm>
            <a:off x="183450" y="2755475"/>
            <a:ext cx="45363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Fournisseur possible :</a:t>
            </a:r>
            <a:r>
              <a:rPr lang="fr-FR"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France equipement :  kit chaine alu racing ultra renforcée (ref : 68408.3581)  prix : 190€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7" name="Google Shape;1457;p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921323" y="280836"/>
            <a:ext cx="1946775" cy="31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28"/>
          <p:cNvSpPr txBox="1"/>
          <p:nvPr/>
        </p:nvSpPr>
        <p:spPr>
          <a:xfrm>
            <a:off x="4946775" y="2832038"/>
            <a:ext cx="45363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>
                <a:latin typeface="Corbel"/>
                <a:ea typeface="Corbel"/>
                <a:cs typeface="Corbel"/>
                <a:sym typeface="Corbel"/>
              </a:rPr>
              <a:t>Mise en position :</a:t>
            </a:r>
            <a:r>
              <a:rPr lang="fr-FR"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Gabarit réalisé par découpe laser au Fablab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Arbres de Transmission</a:t>
            </a:r>
            <a:endParaRPr/>
          </a:p>
        </p:txBody>
      </p:sp>
      <p:sp>
        <p:nvSpPr>
          <p:cNvPr id="1470" name="Google Shape;1470;p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endParaRPr sz="2400">
              <a:solidFill>
                <a:srgbClr val="7030A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</a:rPr>
              <a:t>Transmettre la puissance aux roues</a:t>
            </a:r>
            <a:endParaRPr sz="1800" b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</a:rPr>
              <a:t>Permettre une variation angulaire</a:t>
            </a:r>
            <a:endParaRPr sz="18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1800" b="0"/>
              <a:t> 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Composants standards : peu d’optimisation possible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Choix des références compatibles 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24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Commander les pièces chez RCV 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465" name="Google Shape;1465;p1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89</a:t>
            </a:fld>
            <a:endParaRPr/>
          </a:p>
        </p:txBody>
      </p:sp>
      <p:sp>
        <p:nvSpPr>
          <p:cNvPr id="1467" name="Google Shape;1467;p129"/>
          <p:cNvSpPr txBox="1"/>
          <p:nvPr/>
        </p:nvSpPr>
        <p:spPr>
          <a:xfrm>
            <a:off x="73060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8" name="Google Shape;1468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600" y="50825"/>
            <a:ext cx="599600" cy="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29"/>
          <p:cNvSpPr txBox="1"/>
          <p:nvPr/>
        </p:nvSpPr>
        <p:spPr>
          <a:xfrm>
            <a:off x="589202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1" name="Google Shape;1471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2674" y="3635350"/>
            <a:ext cx="1995752" cy="11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3425" y="965525"/>
            <a:ext cx="1622550" cy="14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1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2674" y="2307941"/>
            <a:ext cx="1622550" cy="1322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1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08997" y="37958"/>
            <a:ext cx="635105" cy="5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Rappel des objectifs</a:t>
            </a:r>
            <a:endParaRPr dirty="0"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sp>
        <p:nvSpPr>
          <p:cNvPr id="5" name="Google Shape;274;p32"/>
          <p:cNvSpPr txBox="1">
            <a:spLocks noGrp="1"/>
          </p:cNvSpPr>
          <p:nvPr>
            <p:ph idx="1"/>
          </p:nvPr>
        </p:nvSpPr>
        <p:spPr>
          <a:xfrm>
            <a:off x="235732" y="909806"/>
            <a:ext cx="8310398" cy="214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Ligne directrice du projet :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fr-FR" b="0" dirty="0"/>
              <a:t>Augmenter la période d’essai : 7 </a:t>
            </a:r>
            <a:r>
              <a:rPr lang="fr-FR" b="0" dirty="0" err="1"/>
              <a:t>WEs</a:t>
            </a:r>
            <a:r>
              <a:rPr lang="fr-FR" b="0" dirty="0"/>
              <a:t> ➔ 16 </a:t>
            </a:r>
            <a:r>
              <a:rPr lang="fr-FR" b="0" dirty="0" err="1"/>
              <a:t>WEs</a:t>
            </a:r>
            <a:endParaRPr b="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 b="0" dirty="0"/>
              <a:t>Travail intergénérationnel accru : 6 3As et 1As mieux intégrés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dirty="0">
                <a:solidFill>
                  <a:srgbClr val="0070C0"/>
                </a:solidFill>
              </a:rPr>
              <a:t>Objectif principal : </a:t>
            </a:r>
            <a:endParaRPr dirty="0">
              <a:solidFill>
                <a:srgbClr val="0070C0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fr-FR" b="0" dirty="0"/>
              <a:t>Masse 220 kg +/- 3%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pic>
        <p:nvPicPr>
          <p:cNvPr id="6" name="Google Shape;28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0317" y="2299168"/>
            <a:ext cx="4843262" cy="213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7101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Excentriques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80" name="Google Shape;1480;p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90</a:t>
            </a:fld>
            <a:endParaRPr/>
          </a:p>
        </p:txBody>
      </p:sp>
      <p:sp>
        <p:nvSpPr>
          <p:cNvPr id="1482" name="Google Shape;1482;p130"/>
          <p:cNvSpPr txBox="1"/>
          <p:nvPr/>
        </p:nvSpPr>
        <p:spPr>
          <a:xfrm>
            <a:off x="73060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3" name="Google Shape;1483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600" y="50825"/>
            <a:ext cx="599600" cy="5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2025" y="1450781"/>
            <a:ext cx="2090925" cy="241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1500" y="1458050"/>
            <a:ext cx="2473575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30"/>
          <p:cNvSpPr txBox="1"/>
          <p:nvPr/>
        </p:nvSpPr>
        <p:spPr>
          <a:xfrm>
            <a:off x="0" y="1300150"/>
            <a:ext cx="20115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Excentrique Gauche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Delrin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0,147 kg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30"/>
          <p:cNvSpPr txBox="1"/>
          <p:nvPr/>
        </p:nvSpPr>
        <p:spPr>
          <a:xfrm>
            <a:off x="7096900" y="1138750"/>
            <a:ext cx="20115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Excentrique Droit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Delrin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: 0,119 kg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30"/>
          <p:cNvSpPr txBox="1"/>
          <p:nvPr/>
        </p:nvSpPr>
        <p:spPr>
          <a:xfrm>
            <a:off x="2451900" y="4159875"/>
            <a:ext cx="42402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Récupérés de Vulcanix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130"/>
          <p:cNvSpPr txBox="1"/>
          <p:nvPr/>
        </p:nvSpPr>
        <p:spPr>
          <a:xfrm>
            <a:off x="58025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0" name="Google Shape;1490;p1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5397" y="50825"/>
            <a:ext cx="635105" cy="5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excentrique gauche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96" name="Google Shape;1496;p1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91</a:t>
            </a:fld>
            <a:endParaRPr/>
          </a:p>
        </p:txBody>
      </p:sp>
      <p:sp>
        <p:nvSpPr>
          <p:cNvPr id="1498" name="Google Shape;1498;p131"/>
          <p:cNvSpPr txBox="1"/>
          <p:nvPr/>
        </p:nvSpPr>
        <p:spPr>
          <a:xfrm>
            <a:off x="73060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9" name="Google Shape;1499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600" y="50825"/>
            <a:ext cx="599600" cy="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31"/>
          <p:cNvSpPr txBox="1"/>
          <p:nvPr/>
        </p:nvSpPr>
        <p:spPr>
          <a:xfrm>
            <a:off x="0" y="446600"/>
            <a:ext cx="6497700" cy="21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Aluminium 7075 T6 (Re = 520 MPa)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0,468 kg (44% de gain)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concerné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Boisard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charge différentiel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(dû à la force max sur la chaîne) : 40 kN (f = 3,5)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 450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31"/>
          <p:cNvSpPr txBox="1"/>
          <p:nvPr/>
        </p:nvSpPr>
        <p:spPr>
          <a:xfrm>
            <a:off x="59040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7275" y="2160975"/>
            <a:ext cx="3327125" cy="27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0947" y="978450"/>
            <a:ext cx="2438853" cy="38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1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5397" y="50825"/>
            <a:ext cx="635105" cy="5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excentrique droit</a:t>
            </a:r>
            <a:endParaRPr/>
          </a:p>
        </p:txBody>
      </p:sp>
      <p:sp>
        <p:nvSpPr>
          <p:cNvPr id="1510" name="Google Shape;1510;p1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92</a:t>
            </a:fld>
            <a:endParaRPr/>
          </a:p>
        </p:txBody>
      </p:sp>
      <p:sp>
        <p:nvSpPr>
          <p:cNvPr id="1512" name="Google Shape;1512;p132"/>
          <p:cNvSpPr txBox="1"/>
          <p:nvPr/>
        </p:nvSpPr>
        <p:spPr>
          <a:xfrm>
            <a:off x="73060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3" name="Google Shape;1513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600" y="50825"/>
            <a:ext cx="599600" cy="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132"/>
          <p:cNvSpPr txBox="1"/>
          <p:nvPr/>
        </p:nvSpPr>
        <p:spPr>
          <a:xfrm>
            <a:off x="3153564" y="1842945"/>
            <a:ext cx="6593400" cy="21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Aluminium 7075 T6 (Re = 520 MPa)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0,</a:t>
            </a:r>
            <a:r>
              <a:rPr lang="fr-FR" dirty="0"/>
              <a:t>478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kg (</a:t>
            </a:r>
            <a:r>
              <a:rPr lang="fr-FR" dirty="0"/>
              <a:t>26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de gain)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concerné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Boisard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charge différentiel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(dû à la force max sur la chaîne) 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20 kN (f = 3,5)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470 MPa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132"/>
          <p:cNvSpPr txBox="1"/>
          <p:nvPr/>
        </p:nvSpPr>
        <p:spPr>
          <a:xfrm>
            <a:off x="589202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6" name="Google Shape;1516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6700" y="1842945"/>
            <a:ext cx="1618758" cy="155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5397" y="50825"/>
            <a:ext cx="635105" cy="55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630" y="1768403"/>
            <a:ext cx="1228214" cy="187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Bilan masse : Transmission Secondaire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24" name="Google Shape;1524;p1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93</a:t>
            </a:fld>
            <a:endParaRPr/>
          </a:p>
        </p:txBody>
      </p:sp>
      <p:sp>
        <p:nvSpPr>
          <p:cNvPr id="1526" name="Google Shape;1526;p133"/>
          <p:cNvSpPr txBox="1"/>
          <p:nvPr/>
        </p:nvSpPr>
        <p:spPr>
          <a:xfrm>
            <a:off x="75590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7" name="Google Shape;1527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600" y="50825"/>
            <a:ext cx="599600" cy="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33"/>
          <p:cNvSpPr txBox="1"/>
          <p:nvPr/>
        </p:nvSpPr>
        <p:spPr>
          <a:xfrm>
            <a:off x="610440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9" name="Google Shape;1529;p133"/>
          <p:cNvGraphicFramePr/>
          <p:nvPr/>
        </p:nvGraphicFramePr>
        <p:xfrm>
          <a:off x="1116075" y="927900"/>
          <a:ext cx="7274000" cy="3741325"/>
        </p:xfrm>
        <a:graphic>
          <a:graphicData uri="http://schemas.openxmlformats.org/drawingml/2006/table">
            <a:tbl>
              <a:tblPr>
                <a:noFill/>
                <a:tableStyleId>{930AE84F-5076-453B-8061-31B2A411B29C}</a:tableStyleId>
              </a:tblPr>
              <a:tblGrid>
                <a:gridCol w="145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1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Pièce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Vulcanix (en g)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Optimus (en g)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différence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Commentaires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Couronne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1050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350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-67%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Porte couronne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650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35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Porte excentrique droit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642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480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26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Porte excentrique gauche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835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-4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Jacking bar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444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426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-4%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/>
                        <a:t>on la perce</a:t>
                      </a:r>
                      <a:endParaRPr sz="10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Chaine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520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48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0,00%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Chain Shell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0,00%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Total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4321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2736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-3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Gain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585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Certain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Estimé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1530" name="Google Shape;1530;p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5397" y="50825"/>
            <a:ext cx="635105" cy="5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Bilan Massique - Motorisation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36" name="Google Shape;1536;p1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94</a:t>
            </a:fld>
            <a:endParaRPr/>
          </a:p>
        </p:txBody>
      </p:sp>
      <p:graphicFrame>
        <p:nvGraphicFramePr>
          <p:cNvPr id="1538" name="Google Shape;1538;p134"/>
          <p:cNvGraphicFramePr/>
          <p:nvPr/>
        </p:nvGraphicFramePr>
        <p:xfrm>
          <a:off x="1824038" y="1079600"/>
          <a:ext cx="5495925" cy="2164080"/>
        </p:xfrm>
        <a:graphic>
          <a:graphicData uri="http://schemas.openxmlformats.org/drawingml/2006/table">
            <a:tbl>
              <a:tblPr>
                <a:noFill/>
                <a:tableStyleId>{6BD9802B-0661-4D8F-9B7C-1BF18A38B5A8}</a:tableStyleId>
              </a:tblPr>
              <a:tblGrid>
                <a:gridCol w="263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i="1"/>
                        <a:t>BUDGET MASSIQUE S2: MOTORISATION INSTRUMENTEE</a:t>
                      </a:r>
                      <a:endParaRPr sz="1000" b="1" i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Système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Vulcanix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Prévisionnelle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Estimée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Admission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1,581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1,453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Echappement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Moteur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Circuit de carburant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Refroidissement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3,084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3,287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Transmission secondaire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4,321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3,287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MASSE TOTALE (kg)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76,187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76,18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74,327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>
              <a:solidFill>
                <a:srgbClr val="59595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rabicPeriod"/>
            </a:pPr>
            <a:r>
              <a:rPr lang="fr-FR" sz="2400" b="0">
                <a:solidFill>
                  <a:schemeClr val="dk2"/>
                </a:solidFill>
              </a:rPr>
              <a:t>Organisation Département SEISM</a:t>
            </a:r>
            <a:endParaRPr sz="2400" b="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fr-FR" sz="2400" b="0">
                <a:solidFill>
                  <a:schemeClr val="dk2"/>
                </a:solidFill>
              </a:rPr>
              <a:t>Faisceau électrique</a:t>
            </a:r>
            <a:endParaRPr sz="2400" b="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fr-FR" sz="2400" b="0">
                <a:solidFill>
                  <a:srgbClr val="595959"/>
                </a:solidFill>
              </a:rPr>
              <a:t>Tableau de Bord</a:t>
            </a:r>
            <a:endParaRPr sz="2400" b="0">
              <a:solidFill>
                <a:srgbClr val="59595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rabicPeriod"/>
            </a:pPr>
            <a:r>
              <a:rPr lang="fr-FR" sz="2400" b="0">
                <a:solidFill>
                  <a:srgbClr val="595959"/>
                </a:solidFill>
              </a:rPr>
              <a:t>Carte Avant</a:t>
            </a:r>
            <a:endParaRPr sz="2400" b="0">
              <a:solidFill>
                <a:srgbClr val="59595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rabicPeriod"/>
            </a:pPr>
            <a:r>
              <a:rPr lang="fr-FR" sz="2400" b="0">
                <a:solidFill>
                  <a:srgbClr val="595959"/>
                </a:solidFill>
              </a:rPr>
              <a:t>Passage de vitesse</a:t>
            </a:r>
            <a:endParaRPr sz="2400" b="0">
              <a:solidFill>
                <a:srgbClr val="59595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rabicPeriod"/>
            </a:pPr>
            <a:r>
              <a:rPr lang="fr-FR" sz="2400" b="0">
                <a:solidFill>
                  <a:schemeClr val="dk2"/>
                </a:solidFill>
              </a:rPr>
              <a:t>BSPD</a:t>
            </a:r>
            <a:endParaRPr sz="2400" b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/>
          </a:p>
        </p:txBody>
      </p:sp>
      <p:sp>
        <p:nvSpPr>
          <p:cNvPr id="1544" name="Google Shape;1544;p1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95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S4 - SEISM</a:t>
            </a:r>
            <a:endParaRPr/>
          </a:p>
        </p:txBody>
      </p:sp>
      <p:sp>
        <p:nvSpPr>
          <p:cNvPr id="1552" name="Google Shape;1552;p1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96</a:t>
            </a:fld>
            <a:endParaRPr/>
          </a:p>
        </p:txBody>
      </p:sp>
      <p:pic>
        <p:nvPicPr>
          <p:cNvPr id="7" name="Google Shape;1564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5782" y="1788395"/>
            <a:ext cx="39675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65;p137"/>
          <p:cNvSpPr txBox="1"/>
          <p:nvPr/>
        </p:nvSpPr>
        <p:spPr>
          <a:xfrm>
            <a:off x="1154382" y="1906784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BAT</a:t>
            </a:r>
            <a:endParaRPr sz="18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555;p136"/>
          <p:cNvSpPr txBox="1"/>
          <p:nvPr/>
        </p:nvSpPr>
        <p:spPr>
          <a:xfrm>
            <a:off x="415664" y="896221"/>
            <a:ext cx="2737439" cy="55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fr-FR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Members</a:t>
            </a:r>
            <a:r>
              <a:rPr lang="fr-F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43842" y="3057369"/>
            <a:ext cx="2920555" cy="1178877"/>
            <a:chOff x="3854114" y="3347237"/>
            <a:chExt cx="2920555" cy="1178877"/>
          </a:xfrm>
        </p:grpSpPr>
        <p:sp>
          <p:nvSpPr>
            <p:cNvPr id="1554" name="Google Shape;1554;p136"/>
            <p:cNvSpPr txBox="1"/>
            <p:nvPr/>
          </p:nvSpPr>
          <p:spPr>
            <a:xfrm>
              <a:off x="3854114" y="3347237"/>
              <a:ext cx="2920555" cy="550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fr-FR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Passage de vitesse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720;p152"/>
            <p:cNvSpPr txBox="1"/>
            <p:nvPr/>
          </p:nvSpPr>
          <p:spPr>
            <a:xfrm>
              <a:off x="5316485" y="3971564"/>
              <a:ext cx="701400" cy="4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 dirty="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CLS</a:t>
              </a:r>
              <a:endParaRPr sz="18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" name="Google Shape;1721;p1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17885" y="3864314"/>
              <a:ext cx="454751" cy="66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722;p152"/>
            <p:cNvSpPr txBox="1"/>
            <p:nvPr/>
          </p:nvSpPr>
          <p:spPr>
            <a:xfrm>
              <a:off x="3990944" y="3971703"/>
              <a:ext cx="792600" cy="4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 dirty="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BMR</a:t>
              </a:r>
              <a:endParaRPr sz="18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" name="Google Shape;1723;p152"/>
            <p:cNvPicPr preferRelativeResize="0"/>
            <p:nvPr/>
          </p:nvPicPr>
          <p:blipFill rotWithShape="1">
            <a:blip r:embed="rId5">
              <a:alphaModFix/>
            </a:blip>
            <a:srcRect l="9649" t="15483" r="12466" b="7632"/>
            <a:stretch/>
          </p:blipFill>
          <p:spPr>
            <a:xfrm>
              <a:off x="4699369" y="3844728"/>
              <a:ext cx="462930" cy="661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399349" y="2999662"/>
            <a:ext cx="2581485" cy="1264775"/>
            <a:chOff x="728584" y="2633169"/>
            <a:chExt cx="2581485" cy="1264775"/>
          </a:xfrm>
        </p:grpSpPr>
        <p:sp>
          <p:nvSpPr>
            <p:cNvPr id="12" name="Google Shape;1677;p148"/>
            <p:cNvSpPr txBox="1"/>
            <p:nvPr/>
          </p:nvSpPr>
          <p:spPr>
            <a:xfrm>
              <a:off x="2104019" y="3333863"/>
              <a:ext cx="704700" cy="4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 dirty="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MGV</a:t>
              </a:r>
              <a:endParaRPr sz="18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678;p148"/>
            <p:cNvPicPr preferRelativeResize="0"/>
            <p:nvPr/>
          </p:nvPicPr>
          <p:blipFill rotWithShape="1">
            <a:blip r:embed="rId6">
              <a:alphaModFix/>
            </a:blip>
            <a:srcRect l="28413" t="8189" r="23782" b="37362"/>
            <a:stretch/>
          </p:blipFill>
          <p:spPr>
            <a:xfrm>
              <a:off x="2808719" y="3206888"/>
              <a:ext cx="501350" cy="691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679;p148"/>
            <p:cNvSpPr txBox="1"/>
            <p:nvPr/>
          </p:nvSpPr>
          <p:spPr>
            <a:xfrm>
              <a:off x="728584" y="3280315"/>
              <a:ext cx="661500" cy="4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 dirty="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ARZ</a:t>
              </a:r>
              <a:endParaRPr sz="18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" name="Google Shape;1680;p1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46534" y="3163202"/>
              <a:ext cx="544325" cy="681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555;p136"/>
            <p:cNvSpPr txBox="1"/>
            <p:nvPr/>
          </p:nvSpPr>
          <p:spPr>
            <a:xfrm>
              <a:off x="1274850" y="2633169"/>
              <a:ext cx="1784544" cy="50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-FR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Carte Avant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88457" y="3096205"/>
            <a:ext cx="2587937" cy="1101206"/>
            <a:chOff x="4601138" y="1545613"/>
            <a:chExt cx="2587937" cy="1101206"/>
          </a:xfrm>
        </p:grpSpPr>
        <p:sp>
          <p:nvSpPr>
            <p:cNvPr id="10" name="Google Shape;1641;p145"/>
            <p:cNvSpPr txBox="1"/>
            <p:nvPr/>
          </p:nvSpPr>
          <p:spPr>
            <a:xfrm>
              <a:off x="4979535" y="2091020"/>
              <a:ext cx="783600" cy="4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 dirty="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MRN</a:t>
              </a:r>
              <a:endParaRPr sz="18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" name="Google Shape;1642;p14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800535" y="2059969"/>
              <a:ext cx="434699" cy="586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1555;p136"/>
            <p:cNvSpPr txBox="1"/>
            <p:nvPr/>
          </p:nvSpPr>
          <p:spPr>
            <a:xfrm>
              <a:off x="4601138" y="1545613"/>
              <a:ext cx="2587937" cy="50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-FR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Tableau de Bord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1555;p136"/>
          <p:cNvSpPr txBox="1"/>
          <p:nvPr/>
        </p:nvSpPr>
        <p:spPr>
          <a:xfrm>
            <a:off x="2557182" y="1868611"/>
            <a:ext cx="6418652" cy="55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Faisceau, Acquisition de données et BDPS</a:t>
            </a:r>
            <a:endParaRPr sz="18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97</a:t>
            </a:fld>
            <a:endParaRPr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DA1CC67-6CB4-4AEA-B091-19ABF5BC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63" name="Google Shape;1563;p137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560"/>
              </a:spcBef>
              <a:buSzPts val="2800"/>
            </a:pPr>
            <a:r>
              <a:rPr lang="fr-FR" sz="1800" dirty="0">
                <a:solidFill>
                  <a:schemeClr val="dk1"/>
                </a:solidFill>
              </a:rPr>
              <a:t>Relier tous les systèmes </a:t>
            </a:r>
            <a:r>
              <a:rPr lang="fr-FR" sz="1800" dirty="0"/>
              <a:t>électriques</a:t>
            </a:r>
            <a:r>
              <a:rPr lang="fr-FR" sz="1800" dirty="0">
                <a:solidFill>
                  <a:schemeClr val="dk1"/>
                </a:solidFill>
              </a:rPr>
              <a:t> entre eux</a:t>
            </a:r>
            <a:endParaRPr sz="1800" b="0" dirty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0F5AB0-A18A-4131-A32D-29BD94155C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560"/>
              </a:spcBef>
              <a:buSzPts val="2800"/>
              <a:buNone/>
            </a:pPr>
            <a:r>
              <a:rPr lang="fr-FR" dirty="0"/>
              <a:t>Schéma physique</a:t>
            </a:r>
          </a:p>
          <a:p>
            <a:pPr marL="0" lvl="0" indent="0">
              <a:lnSpc>
                <a:spcPct val="100000"/>
              </a:lnSpc>
              <a:spcBef>
                <a:spcPts val="560"/>
              </a:spcBef>
              <a:buSzPts val="2800"/>
              <a:buNone/>
            </a:pPr>
            <a:r>
              <a:rPr lang="fr-FR" dirty="0"/>
              <a:t>Passer les commandes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B3F6B00-EFCB-44EC-9E5C-A63C82D24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63F1FAC-169A-4EAE-9488-31F20FD81B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560"/>
              </a:spcBef>
              <a:buSzPts val="2800"/>
              <a:buNone/>
            </a:pPr>
            <a:r>
              <a:rPr lang="fr-FR" dirty="0">
                <a:solidFill>
                  <a:schemeClr val="dk1"/>
                </a:solidFill>
              </a:rPr>
              <a:t>Schéma logique</a:t>
            </a:r>
          </a:p>
          <a:p>
            <a:pPr marL="0" lvl="0" indent="0">
              <a:lnSpc>
                <a:spcPct val="100000"/>
              </a:lnSpc>
              <a:spcBef>
                <a:spcPts val="560"/>
              </a:spcBef>
              <a:buSzPts val="2800"/>
              <a:buNone/>
            </a:pPr>
            <a:r>
              <a:rPr lang="fr-FR" dirty="0"/>
              <a:t>dimensionnement des câbles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9E572BB-089D-4112-98D6-2BC42AAC26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4159" y="2077425"/>
            <a:ext cx="8617741" cy="647669"/>
          </a:xfrm>
        </p:spPr>
        <p:txBody>
          <a:bodyPr/>
          <a:lstStyle/>
          <a:p>
            <a:r>
              <a:rPr lang="fr-FR" dirty="0"/>
              <a:t>Ajouter les composants de télémétrie et réduire la masse</a:t>
            </a:r>
            <a:endParaRPr lang="fr-FR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pic>
        <p:nvPicPr>
          <p:cNvPr id="1564" name="Google Shape;1564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145" y="19721"/>
            <a:ext cx="39675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137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BAT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/>
              <a:t>Faisceau électrique : Architecture de la 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/>
              <a:t>transmission de données</a:t>
            </a:r>
            <a:endParaRPr sz="2400"/>
          </a:p>
        </p:txBody>
      </p:sp>
      <p:sp>
        <p:nvSpPr>
          <p:cNvPr id="1571" name="Google Shape;1571;p1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98</a:t>
            </a:fld>
            <a:endParaRPr/>
          </a:p>
        </p:txBody>
      </p:sp>
      <p:pic>
        <p:nvPicPr>
          <p:cNvPr id="1573" name="Google Shape;1573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145" y="19721"/>
            <a:ext cx="39675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38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BAT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5" name="Google Shape;1575;p138"/>
          <p:cNvPicPr preferRelativeResize="0"/>
          <p:nvPr/>
        </p:nvPicPr>
        <p:blipFill rotWithShape="1">
          <a:blip r:embed="rId4">
            <a:alphaModFix/>
          </a:blip>
          <a:srcRect b="58699"/>
          <a:stretch/>
        </p:blipFill>
        <p:spPr>
          <a:xfrm>
            <a:off x="923068" y="798425"/>
            <a:ext cx="8346061" cy="364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99</a:t>
            </a:fld>
            <a:endParaRPr/>
          </a:p>
        </p:txBody>
      </p:sp>
      <p:pic>
        <p:nvPicPr>
          <p:cNvPr id="1583" name="Google Shape;1583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145" y="19721"/>
            <a:ext cx="39675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39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BAT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5" name="Google Shape;1585;p139"/>
          <p:cNvPicPr preferRelativeResize="0"/>
          <p:nvPr/>
        </p:nvPicPr>
        <p:blipFill rotWithShape="1">
          <a:blip r:embed="rId4">
            <a:alphaModFix/>
          </a:blip>
          <a:srcRect t="43207"/>
          <a:stretch/>
        </p:blipFill>
        <p:spPr>
          <a:xfrm>
            <a:off x="1319328" y="756747"/>
            <a:ext cx="6379171" cy="38280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1008</TotalTime>
  <Words>3459</Words>
  <Application>Microsoft Office PowerPoint</Application>
  <PresentationFormat>Affichage à l'écran (16:9)</PresentationFormat>
  <Paragraphs>1284</Paragraphs>
  <Slides>103</Slides>
  <Notes>102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103</vt:i4>
      </vt:variant>
    </vt:vector>
  </HeadingPairs>
  <TitlesOfParts>
    <vt:vector size="113" baseType="lpstr">
      <vt:lpstr>Calibri</vt:lpstr>
      <vt:lpstr>Open Sans</vt:lpstr>
      <vt:lpstr>Corbel</vt:lpstr>
      <vt:lpstr>Tahoma</vt:lpstr>
      <vt:lpstr>Arial Black</vt:lpstr>
      <vt:lpstr>Calibri Light</vt:lpstr>
      <vt:lpstr>Arial</vt:lpstr>
      <vt:lpstr>Times New Roman</vt:lpstr>
      <vt:lpstr>Proxima Nova</vt:lpstr>
      <vt:lpstr>Office Theme</vt:lpstr>
      <vt:lpstr>TOP COPEAU</vt:lpstr>
      <vt:lpstr>Table of contents</vt:lpstr>
      <vt:lpstr>Présentation PowerPoint</vt:lpstr>
      <vt:lpstr>Vue global du véhicule</vt:lpstr>
      <vt:lpstr>Liaison au sol mécatronique</vt:lpstr>
      <vt:lpstr>Châssis équipé et aérodynamique</vt:lpstr>
      <vt:lpstr>Motorisation Instrumentée</vt:lpstr>
      <vt:lpstr>Système SEIMS</vt:lpstr>
      <vt:lpstr>Rappel des objectifs</vt:lpstr>
      <vt:lpstr>Rappel Budget Massique</vt:lpstr>
      <vt:lpstr>Rappel Budget Economique</vt:lpstr>
      <vt:lpstr>Point sur le Budget - Budget 2018</vt:lpstr>
      <vt:lpstr>Rappel Budget Heure/Homme</vt:lpstr>
      <vt:lpstr>Planification Temporelle</vt:lpstr>
      <vt:lpstr>S1 – Liaison au sol mécatronique</vt:lpstr>
      <vt:lpstr>S1 – Liaison au sol mécatronique</vt:lpstr>
      <vt:lpstr>Vue globale de la Liaison au sol mecatronique</vt:lpstr>
      <vt:lpstr>Pédalier</vt:lpstr>
      <vt:lpstr>Pédalier</vt:lpstr>
      <vt:lpstr>Pédalier</vt:lpstr>
      <vt:lpstr>Pédalier</vt:lpstr>
      <vt:lpstr>Pédalier</vt:lpstr>
      <vt:lpstr>Pédalier</vt:lpstr>
      <vt:lpstr>Vue globale des triangles &amp; suspensions</vt:lpstr>
      <vt:lpstr>Biellettes</vt:lpstr>
      <vt:lpstr>Triangles - Biellettes</vt:lpstr>
      <vt:lpstr>Triangles - Portes-rotules</vt:lpstr>
      <vt:lpstr>Triangles</vt:lpstr>
      <vt:lpstr>Triangles - Inserts côté châssis</vt:lpstr>
      <vt:lpstr>Triangles - Inserts côté châssis</vt:lpstr>
      <vt:lpstr>Triangles - Inserts côté châssis</vt:lpstr>
      <vt:lpstr>Triangles - Inserts triangles inférieurs</vt:lpstr>
      <vt:lpstr>Triangles - Inserts triangles avant inférieurs</vt:lpstr>
      <vt:lpstr>Triangles - Inserts triangles arrière inférieurs</vt:lpstr>
      <vt:lpstr>Triangles - Insert triangle supérieur avant</vt:lpstr>
      <vt:lpstr>Triangles - Insert triangle supérieur avant</vt:lpstr>
      <vt:lpstr>Triangles - Insert supérieur arrière</vt:lpstr>
      <vt:lpstr>Triangles - Cylindre Inserts supérieurs</vt:lpstr>
      <vt:lpstr>Triangles - Entretoises</vt:lpstr>
      <vt:lpstr>Triangles - Chapes liaison au sol</vt:lpstr>
      <vt:lpstr>Triangles - Chapes liaison au sol</vt:lpstr>
      <vt:lpstr>Triangles - Autres commandes</vt:lpstr>
      <vt:lpstr>Bilan Massique</vt:lpstr>
      <vt:lpstr>Bilan Financier</vt:lpstr>
      <vt:lpstr>S3 - Châssis équipé</vt:lpstr>
      <vt:lpstr>Ergonomie</vt:lpstr>
      <vt:lpstr>Ergonomie</vt:lpstr>
      <vt:lpstr>Ergonomie</vt:lpstr>
      <vt:lpstr>Objectifs structure tubulaire</vt:lpstr>
      <vt:lpstr>Caractéristiques</vt:lpstr>
      <vt:lpstr>Bilan Massique - Châssis équipée</vt:lpstr>
      <vt:lpstr>S2 - Motorisation instrumentée</vt:lpstr>
      <vt:lpstr>Vue global de la motorisation</vt:lpstr>
      <vt:lpstr>Réalisation d’une cartographie moteur</vt:lpstr>
      <vt:lpstr>Guillotine - bride</vt:lpstr>
      <vt:lpstr>Guillotine - bride</vt:lpstr>
      <vt:lpstr>Guillotine - bride</vt:lpstr>
      <vt:lpstr>Guillotine - bride</vt:lpstr>
      <vt:lpstr>Guillotine - bride</vt:lpstr>
      <vt:lpstr>Guillotine - bride</vt:lpstr>
      <vt:lpstr>Guillotine - bride</vt:lpstr>
      <vt:lpstr>Guillotine - bride</vt:lpstr>
      <vt:lpstr>Guillotine - bride</vt:lpstr>
      <vt:lpstr>Guillotine - bride</vt:lpstr>
      <vt:lpstr>Admission</vt:lpstr>
      <vt:lpstr>Admission - Plenum</vt:lpstr>
      <vt:lpstr>Admission</vt:lpstr>
      <vt:lpstr>Admission</vt:lpstr>
      <vt:lpstr>Admission</vt:lpstr>
      <vt:lpstr>Echappement</vt:lpstr>
      <vt:lpstr>Echappement</vt:lpstr>
      <vt:lpstr>Refroidissement</vt:lpstr>
      <vt:lpstr>Refroidissement</vt:lpstr>
      <vt:lpstr>Le Circuit d’essence </vt:lpstr>
      <vt:lpstr>Le circuit d’essence </vt:lpstr>
      <vt:lpstr>Le circuit d’essence </vt:lpstr>
      <vt:lpstr>Le circuit d’essence </vt:lpstr>
      <vt:lpstr>Bilan Massique : Circuit d´essence</vt:lpstr>
      <vt:lpstr>Commande d’embrayage</vt:lpstr>
      <vt:lpstr>Commande d’embrayage</vt:lpstr>
      <vt:lpstr>Commande d’embrayage</vt:lpstr>
      <vt:lpstr>Transmission secondaire</vt:lpstr>
      <vt:lpstr>Porte couronne</vt:lpstr>
      <vt:lpstr>Porte couronne</vt:lpstr>
      <vt:lpstr>Porte couronne</vt:lpstr>
      <vt:lpstr>Porte couronne</vt:lpstr>
      <vt:lpstr>Couronne et chaîne</vt:lpstr>
      <vt:lpstr>Kit chaine</vt:lpstr>
      <vt:lpstr>Arbres de Transmission</vt:lpstr>
      <vt:lpstr>Excentriques</vt:lpstr>
      <vt:lpstr>Porte excentrique gauche</vt:lpstr>
      <vt:lpstr>Porte excentrique droit</vt:lpstr>
      <vt:lpstr>Bilan masse : Transmission Secondaire</vt:lpstr>
      <vt:lpstr>Bilan Massique - Motorisation</vt:lpstr>
      <vt:lpstr>ELECTRICAL</vt:lpstr>
      <vt:lpstr>S4 - SEISM</vt:lpstr>
      <vt:lpstr>Présentation PowerPoint</vt:lpstr>
      <vt:lpstr>Faisceau électrique : Architecture de la  transmission de données</vt:lpstr>
      <vt:lpstr>Présentation PowerPoint</vt:lpstr>
      <vt:lpstr>Présentation PowerPoint</vt:lpstr>
      <vt:lpstr>Représentation avec Rapid harness</vt:lpstr>
      <vt:lpstr>Électronique avant </vt:lpstr>
      <vt:lpstr>Etat de l’avancement - Echéances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Copeau 1 Optimus v1.0 13 Novembre 2018</dc:title>
  <dc:creator>Gameiro Nicolas</dc:creator>
  <cp:lastModifiedBy>nicolas gameiro</cp:lastModifiedBy>
  <cp:revision>43</cp:revision>
  <dcterms:modified xsi:type="dcterms:W3CDTF">2019-10-06T12:34:49Z</dcterms:modified>
</cp:coreProperties>
</file>